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81" r:id="rId6"/>
  </p:sldMasterIdLst>
  <p:notesMasterIdLst>
    <p:notesMasterId r:id="rId26"/>
  </p:notesMasterIdLst>
  <p:handoutMasterIdLst>
    <p:handoutMasterId r:id="rId27"/>
  </p:handoutMasterIdLst>
  <p:sldIdLst>
    <p:sldId id="256" r:id="rId7"/>
    <p:sldId id="271" r:id="rId8"/>
    <p:sldId id="279" r:id="rId9"/>
    <p:sldId id="480" r:id="rId10"/>
    <p:sldId id="273" r:id="rId11"/>
    <p:sldId id="487" r:id="rId12"/>
    <p:sldId id="482" r:id="rId13"/>
    <p:sldId id="488" r:id="rId14"/>
    <p:sldId id="265" r:id="rId15"/>
    <p:sldId id="270" r:id="rId16"/>
    <p:sldId id="266" r:id="rId17"/>
    <p:sldId id="267" r:id="rId18"/>
    <p:sldId id="485" r:id="rId19"/>
    <p:sldId id="486" r:id="rId20"/>
    <p:sldId id="483" r:id="rId21"/>
    <p:sldId id="272" r:id="rId22"/>
    <p:sldId id="484" r:id="rId23"/>
    <p:sldId id="268" r:id="rId24"/>
    <p:sldId id="26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78"/>
    <a:srgbClr val="00234E"/>
    <a:srgbClr val="002D56"/>
    <a:srgbClr val="7A9C49"/>
    <a:srgbClr val="D57E00"/>
    <a:srgbClr val="5D89B4"/>
    <a:srgbClr val="004C67"/>
    <a:srgbClr val="164D64"/>
    <a:srgbClr val="004E72"/>
    <a:srgbClr val="005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3" autoAdjust="0"/>
  </p:normalViewPr>
  <p:slideViewPr>
    <p:cSldViewPr snapToGrid="0">
      <p:cViewPr varScale="1">
        <p:scale>
          <a:sx n="68" d="100"/>
          <a:sy n="68" d="100"/>
        </p:scale>
        <p:origin x="122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83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580BA3D1-CF40-4795-A933-6543EEB4F2AA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23F406D0-45ED-4817-BFA5-65EF97DD1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22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18320046-57CA-4F81-81FC-2F4A9044785A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1"/>
            <a:ext cx="5486400" cy="3600450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8FF0E681-1FB3-485C-8C50-A6A09E6EF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58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0E681-1FB3-485C-8C50-A6A09E6EFE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49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0E681-1FB3-485C-8C50-A6A09E6EFE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45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0E681-1FB3-485C-8C50-A6A09E6EFE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04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0E681-1FB3-485C-8C50-A6A09E6EFE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29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0E681-1FB3-485C-8C50-A6A09E6EFE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4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0E681-1FB3-485C-8C50-A6A09E6EFE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94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0E681-1FB3-485C-8C50-A6A09E6EFE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66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0E681-1FB3-485C-8C50-A6A09E6EFE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78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F0E681-1FB3-485C-8C50-A6A09E6EFE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570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of this slide should just be to</a:t>
            </a:r>
            <a:r>
              <a:rPr lang="en-US" baseline="0" dirty="0"/>
              <a:t> illustrate that PFASs are everywhere and that is why we have to follow these special sampling procedures.   Worth noting here that we have DLs on the ng/L level.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F0E681-1FB3-485C-8C50-A6A09E6EFE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749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F0E681-1FB3-485C-8C50-A6A09E6EFE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007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F0E681-1FB3-485C-8C50-A6A09E6EFE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96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0E681-1FB3-485C-8C50-A6A09E6EFE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57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0E681-1FB3-485C-8C50-A6A09E6EFE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97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0E681-1FB3-485C-8C50-A6A09E6EFE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53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0E681-1FB3-485C-8C50-A6A09E6EFE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1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515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57300"/>
            <a:ext cx="9144000" cy="387667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5"/>
          </p:nvPr>
        </p:nvSpPr>
        <p:spPr>
          <a:xfrm>
            <a:off x="0" y="4676775"/>
            <a:ext cx="9144000" cy="457200"/>
          </a:xfrm>
          <a:solidFill>
            <a:schemeClr val="tx1">
              <a:alpha val="65000"/>
            </a:schemeClr>
          </a:solidFill>
        </p:spPr>
        <p:txBody>
          <a:bodyPr>
            <a:normAutofit/>
          </a:bodyPr>
          <a:lstStyle>
            <a:lvl1pPr marL="1280160" indent="0">
              <a:buNone/>
              <a:defRPr sz="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1" y="4675031"/>
            <a:ext cx="8640650" cy="458944"/>
          </a:xfrm>
          <a:noFill/>
        </p:spPr>
        <p:txBody>
          <a:bodyPr anchor="ctr">
            <a:normAutofit/>
          </a:bodyPr>
          <a:lstStyle>
            <a:lvl1pPr marL="3017520" indent="0" algn="r" defTabSz="1188720">
              <a:buNone/>
              <a:defRPr sz="1600" b="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227963"/>
            <a:ext cx="9144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5161078"/>
            <a:ext cx="9144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29892"/>
            <a:ext cx="5556250" cy="1003300"/>
          </a:xfrm>
          <a:custGeom>
            <a:avLst/>
            <a:gdLst>
              <a:gd name="connsiteX0" fmla="*/ 0 w 5556250"/>
              <a:gd name="connsiteY0" fmla="*/ 0 h 1003300"/>
              <a:gd name="connsiteX1" fmla="*/ 5389030 w 5556250"/>
              <a:gd name="connsiteY1" fmla="*/ 0 h 1003300"/>
              <a:gd name="connsiteX2" fmla="*/ 5556250 w 5556250"/>
              <a:gd name="connsiteY2" fmla="*/ 167220 h 1003300"/>
              <a:gd name="connsiteX3" fmla="*/ 5556250 w 5556250"/>
              <a:gd name="connsiteY3" fmla="*/ 1003300 h 1003300"/>
              <a:gd name="connsiteX4" fmla="*/ 0 w 5556250"/>
              <a:gd name="connsiteY4" fmla="*/ 1003300 h 1003300"/>
              <a:gd name="connsiteX5" fmla="*/ 0 w 5556250"/>
              <a:gd name="connsiteY5" fmla="*/ 0 h 1003300"/>
              <a:gd name="connsiteX0" fmla="*/ 0 w 5556250"/>
              <a:gd name="connsiteY0" fmla="*/ 0 h 1003300"/>
              <a:gd name="connsiteX1" fmla="*/ 5389030 w 5556250"/>
              <a:gd name="connsiteY1" fmla="*/ 0 h 1003300"/>
              <a:gd name="connsiteX2" fmla="*/ 5556250 w 5556250"/>
              <a:gd name="connsiteY2" fmla="*/ 122433 h 1003300"/>
              <a:gd name="connsiteX3" fmla="*/ 5556250 w 5556250"/>
              <a:gd name="connsiteY3" fmla="*/ 1003300 h 1003300"/>
              <a:gd name="connsiteX4" fmla="*/ 0 w 5556250"/>
              <a:gd name="connsiteY4" fmla="*/ 1003300 h 1003300"/>
              <a:gd name="connsiteX5" fmla="*/ 0 w 5556250"/>
              <a:gd name="connsiteY5" fmla="*/ 0 h 1003300"/>
              <a:gd name="connsiteX0" fmla="*/ 0 w 5556250"/>
              <a:gd name="connsiteY0" fmla="*/ 0 h 1003300"/>
              <a:gd name="connsiteX1" fmla="*/ 5441281 w 5556250"/>
              <a:gd name="connsiteY1" fmla="*/ 0 h 1003300"/>
              <a:gd name="connsiteX2" fmla="*/ 5556250 w 5556250"/>
              <a:gd name="connsiteY2" fmla="*/ 122433 h 1003300"/>
              <a:gd name="connsiteX3" fmla="*/ 5556250 w 5556250"/>
              <a:gd name="connsiteY3" fmla="*/ 1003300 h 1003300"/>
              <a:gd name="connsiteX4" fmla="*/ 0 w 5556250"/>
              <a:gd name="connsiteY4" fmla="*/ 1003300 h 1003300"/>
              <a:gd name="connsiteX5" fmla="*/ 0 w 5556250"/>
              <a:gd name="connsiteY5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56250" h="1003300">
                <a:moveTo>
                  <a:pt x="0" y="0"/>
                </a:moveTo>
                <a:lnTo>
                  <a:pt x="5441281" y="0"/>
                </a:lnTo>
                <a:cubicBezTo>
                  <a:pt x="5533634" y="0"/>
                  <a:pt x="5556250" y="30080"/>
                  <a:pt x="5556250" y="122433"/>
                </a:cubicBezTo>
                <a:lnTo>
                  <a:pt x="5556250" y="1003300"/>
                </a:lnTo>
                <a:lnTo>
                  <a:pt x="0" y="10033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234E"/>
              </a:gs>
              <a:gs pos="100000">
                <a:srgbClr val="003478"/>
              </a:gs>
            </a:gsLst>
            <a:lin ang="0" scaled="1"/>
          </a:gradFill>
        </p:spPr>
        <p:txBody>
          <a:bodyPr anchor="ctr">
            <a:normAutofit/>
          </a:bodyPr>
          <a:lstStyle>
            <a:lvl1pPr marL="320040" indent="0">
              <a:buFont typeface="Arial" panose="020B0604020202020204" pitchFamily="34" charset="0"/>
              <a:buNone/>
              <a:defRPr sz="26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sz="2400" dirty="0">
                <a:latin typeface="Franklin Gothic Medium" panose="020B0603020102020204" pitchFamily="34" charset="0"/>
              </a:rPr>
              <a:t>Click to add title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71499" y="3718093"/>
            <a:ext cx="2239795" cy="2239795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err="1"/>
              <a:t>isert</a:t>
            </a:r>
            <a:r>
              <a:rPr lang="en-US" dirty="0"/>
              <a:t> picture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014" y="5628981"/>
            <a:ext cx="2312639" cy="48779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853" y="272354"/>
            <a:ext cx="1967920" cy="72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5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Blue out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9144000" cy="65230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64995"/>
            <a:ext cx="4056084" cy="127946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44457"/>
            <a:ext cx="4056084" cy="29287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787264" y="-784860"/>
            <a:ext cx="5551170" cy="5551170"/>
          </a:xfrm>
          <a:prstGeom prst="ellipse">
            <a:avLst/>
          </a:prstGeom>
          <a:ln w="76200">
            <a:solidFill>
              <a:srgbClr val="5D89B4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>
                    <a:lumMod val="8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6" y="384963"/>
            <a:ext cx="1863660" cy="689584"/>
          </a:xfrm>
          <a:prstGeom prst="rect">
            <a:avLst/>
          </a:prstGeom>
        </p:spPr>
      </p:pic>
      <p:sp>
        <p:nvSpPr>
          <p:cNvPr id="10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6629400" y="6523049"/>
            <a:ext cx="2057400" cy="332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8BA37339-5342-45D3-970F-DEB9E3535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7200" y="6523049"/>
            <a:ext cx="3086100" cy="33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739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Green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5230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64995"/>
            <a:ext cx="4056084" cy="127946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44457"/>
            <a:ext cx="4056084" cy="29287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787264" y="-784860"/>
            <a:ext cx="5551170" cy="5551170"/>
          </a:xfrm>
          <a:prstGeom prst="ellipse">
            <a:avLst/>
          </a:prstGeom>
          <a:ln w="76200">
            <a:solidFill>
              <a:srgbClr val="7A9C49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>
                    <a:lumMod val="8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6" y="384963"/>
            <a:ext cx="1863660" cy="689584"/>
          </a:xfrm>
          <a:prstGeom prst="rect">
            <a:avLst/>
          </a:prstGeom>
        </p:spPr>
      </p:pic>
      <p:sp>
        <p:nvSpPr>
          <p:cNvPr id="9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6629400" y="6523049"/>
            <a:ext cx="2057400" cy="332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8BA37339-5342-45D3-970F-DEB9E3535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7200" y="6523049"/>
            <a:ext cx="3086100" cy="33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0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Orange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5230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64995"/>
            <a:ext cx="4056084" cy="127946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44457"/>
            <a:ext cx="4056084" cy="29287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787264" y="-784860"/>
            <a:ext cx="5551170" cy="5551170"/>
          </a:xfrm>
          <a:prstGeom prst="ellipse">
            <a:avLst/>
          </a:prstGeom>
          <a:ln w="76200">
            <a:solidFill>
              <a:srgbClr val="D57E00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>
                    <a:lumMod val="8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6" y="384963"/>
            <a:ext cx="1863660" cy="689584"/>
          </a:xfrm>
          <a:prstGeom prst="rect">
            <a:avLst/>
          </a:prstGeom>
        </p:spPr>
      </p:pic>
      <p:sp>
        <p:nvSpPr>
          <p:cNvPr id="9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6629400" y="6523049"/>
            <a:ext cx="2057400" cy="332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8BA37339-5342-45D3-970F-DEB9E3535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7200" y="6523049"/>
            <a:ext cx="3086100" cy="33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544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"/>
            <a:ext cx="9144000" cy="6525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5161078"/>
            <a:ext cx="9144000" cy="136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1" y="5161077"/>
            <a:ext cx="9144000" cy="13645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12279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57300"/>
            <a:ext cx="9144000" cy="387667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5"/>
          </p:nvPr>
        </p:nvSpPr>
        <p:spPr>
          <a:xfrm>
            <a:off x="0" y="4676775"/>
            <a:ext cx="9144000" cy="457200"/>
          </a:xfrm>
          <a:solidFill>
            <a:schemeClr val="tx1">
              <a:alpha val="65000"/>
            </a:schemeClr>
          </a:solidFill>
        </p:spPr>
        <p:txBody>
          <a:bodyPr>
            <a:normAutofit/>
          </a:bodyPr>
          <a:lstStyle>
            <a:lvl1pPr marL="1280160" indent="0">
              <a:buNone/>
              <a:defRPr sz="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1" y="4675031"/>
            <a:ext cx="8640650" cy="458944"/>
          </a:xfrm>
          <a:noFill/>
        </p:spPr>
        <p:txBody>
          <a:bodyPr anchor="ctr">
            <a:normAutofit/>
          </a:bodyPr>
          <a:lstStyle>
            <a:lvl1pPr marL="3017520" indent="0" algn="r" defTabSz="1188720">
              <a:buNone/>
              <a:defRPr sz="1600" b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227963"/>
            <a:ext cx="91440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5161078"/>
            <a:ext cx="91440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29892"/>
            <a:ext cx="5556250" cy="1003300"/>
          </a:xfrm>
          <a:custGeom>
            <a:avLst/>
            <a:gdLst>
              <a:gd name="connsiteX0" fmla="*/ 0 w 5556250"/>
              <a:gd name="connsiteY0" fmla="*/ 0 h 1003300"/>
              <a:gd name="connsiteX1" fmla="*/ 5389030 w 5556250"/>
              <a:gd name="connsiteY1" fmla="*/ 0 h 1003300"/>
              <a:gd name="connsiteX2" fmla="*/ 5556250 w 5556250"/>
              <a:gd name="connsiteY2" fmla="*/ 167220 h 1003300"/>
              <a:gd name="connsiteX3" fmla="*/ 5556250 w 5556250"/>
              <a:gd name="connsiteY3" fmla="*/ 1003300 h 1003300"/>
              <a:gd name="connsiteX4" fmla="*/ 0 w 5556250"/>
              <a:gd name="connsiteY4" fmla="*/ 1003300 h 1003300"/>
              <a:gd name="connsiteX5" fmla="*/ 0 w 5556250"/>
              <a:gd name="connsiteY5" fmla="*/ 0 h 1003300"/>
              <a:gd name="connsiteX0" fmla="*/ 0 w 5556250"/>
              <a:gd name="connsiteY0" fmla="*/ 0 h 1003300"/>
              <a:gd name="connsiteX1" fmla="*/ 5389030 w 5556250"/>
              <a:gd name="connsiteY1" fmla="*/ 0 h 1003300"/>
              <a:gd name="connsiteX2" fmla="*/ 5556250 w 5556250"/>
              <a:gd name="connsiteY2" fmla="*/ 122433 h 1003300"/>
              <a:gd name="connsiteX3" fmla="*/ 5556250 w 5556250"/>
              <a:gd name="connsiteY3" fmla="*/ 1003300 h 1003300"/>
              <a:gd name="connsiteX4" fmla="*/ 0 w 5556250"/>
              <a:gd name="connsiteY4" fmla="*/ 1003300 h 1003300"/>
              <a:gd name="connsiteX5" fmla="*/ 0 w 5556250"/>
              <a:gd name="connsiteY5" fmla="*/ 0 h 1003300"/>
              <a:gd name="connsiteX0" fmla="*/ 0 w 5556250"/>
              <a:gd name="connsiteY0" fmla="*/ 0 h 1003300"/>
              <a:gd name="connsiteX1" fmla="*/ 5441281 w 5556250"/>
              <a:gd name="connsiteY1" fmla="*/ 0 h 1003300"/>
              <a:gd name="connsiteX2" fmla="*/ 5556250 w 5556250"/>
              <a:gd name="connsiteY2" fmla="*/ 122433 h 1003300"/>
              <a:gd name="connsiteX3" fmla="*/ 5556250 w 5556250"/>
              <a:gd name="connsiteY3" fmla="*/ 1003300 h 1003300"/>
              <a:gd name="connsiteX4" fmla="*/ 0 w 5556250"/>
              <a:gd name="connsiteY4" fmla="*/ 1003300 h 1003300"/>
              <a:gd name="connsiteX5" fmla="*/ 0 w 5556250"/>
              <a:gd name="connsiteY5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56250" h="1003300">
                <a:moveTo>
                  <a:pt x="0" y="0"/>
                </a:moveTo>
                <a:lnTo>
                  <a:pt x="5441281" y="0"/>
                </a:lnTo>
                <a:cubicBezTo>
                  <a:pt x="5533634" y="0"/>
                  <a:pt x="5556250" y="30080"/>
                  <a:pt x="5556250" y="122433"/>
                </a:cubicBezTo>
                <a:lnTo>
                  <a:pt x="5556250" y="1003300"/>
                </a:lnTo>
                <a:lnTo>
                  <a:pt x="0" y="10033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234E"/>
              </a:gs>
              <a:gs pos="100000">
                <a:srgbClr val="003478"/>
              </a:gs>
            </a:gsLst>
            <a:lin ang="0" scaled="1"/>
          </a:gradFill>
        </p:spPr>
        <p:txBody>
          <a:bodyPr anchor="ctr">
            <a:normAutofit/>
          </a:bodyPr>
          <a:lstStyle>
            <a:lvl1pPr marL="320040" indent="0">
              <a:buFont typeface="Arial" panose="020B0604020202020204" pitchFamily="34" charset="0"/>
              <a:buNone/>
              <a:defRPr sz="2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z="2400" dirty="0">
                <a:latin typeface="Franklin Gothic Medium" panose="020B0603020102020204" pitchFamily="34" charset="0"/>
              </a:rPr>
              <a:t>Click to add title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71499" y="3718093"/>
            <a:ext cx="2239795" cy="2239795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err="1"/>
              <a:t>isert</a:t>
            </a:r>
            <a:r>
              <a:rPr lang="en-US" dirty="0"/>
              <a:t> picture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853" y="272354"/>
            <a:ext cx="1967920" cy="7277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014" y="5628981"/>
            <a:ext cx="2312639" cy="4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98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57200" y="1463040"/>
            <a:ext cx="8229600" cy="46817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6629400" y="6523049"/>
            <a:ext cx="2057400" cy="332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8BA37339-5342-45D3-970F-DEB9E3535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55377" y="6578417"/>
            <a:ext cx="3340370" cy="279583"/>
          </a:xfrm>
          <a:prstGeom prst="rect">
            <a:avLst/>
          </a:prstGeom>
        </p:spPr>
        <p:txBody>
          <a:bodyPr/>
          <a:lstStyle/>
          <a:p>
            <a:r>
              <a:rPr lang="en-AU" sz="900" dirty="0">
                <a:solidFill>
                  <a:srgbClr val="5D89B4"/>
                </a:solidFill>
                <a:latin typeface="Calibri" panose="020F0502020204030204" pitchFamily="34" charset="0"/>
              </a:rPr>
              <a:t>MAMMSII ARNG PFOS and PFOA Drinking Water Sampling</a:t>
            </a:r>
          </a:p>
        </p:txBody>
      </p:sp>
    </p:spTree>
    <p:extLst>
      <p:ext uri="{BB962C8B-B14F-4D97-AF65-F5344CB8AC3E}">
        <p14:creationId xmlns:p14="http://schemas.microsoft.com/office/powerpoint/2010/main" val="2452701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52575"/>
            <a:ext cx="3886200" cy="463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52575"/>
            <a:ext cx="3886200" cy="463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6629400" y="6523049"/>
            <a:ext cx="2057400" cy="332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8BA37339-5342-45D3-970F-DEB9E3535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55377" y="6578417"/>
            <a:ext cx="3340370" cy="279583"/>
          </a:xfrm>
          <a:prstGeom prst="rect">
            <a:avLst/>
          </a:prstGeom>
        </p:spPr>
        <p:txBody>
          <a:bodyPr/>
          <a:lstStyle/>
          <a:p>
            <a:r>
              <a:rPr lang="en-AU" sz="900" dirty="0">
                <a:solidFill>
                  <a:srgbClr val="5D89B4"/>
                </a:solidFill>
                <a:latin typeface="Calibri" panose="020F0502020204030204" pitchFamily="34" charset="0"/>
              </a:rPr>
              <a:t>MAMMSII ARNG PFOS and PFOA Drinking Water Sampling</a:t>
            </a:r>
          </a:p>
        </p:txBody>
      </p:sp>
    </p:spTree>
    <p:extLst>
      <p:ext uri="{BB962C8B-B14F-4D97-AF65-F5344CB8AC3E}">
        <p14:creationId xmlns:p14="http://schemas.microsoft.com/office/powerpoint/2010/main" val="112614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726565"/>
            <a:ext cx="2388235" cy="238823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3394075" y="1566862"/>
            <a:ext cx="5121275" cy="46491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6629400" y="6523049"/>
            <a:ext cx="2057400" cy="332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8BA37339-5342-45D3-970F-DEB9E3535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55377" y="6578417"/>
            <a:ext cx="3340370" cy="279583"/>
          </a:xfrm>
          <a:prstGeom prst="rect">
            <a:avLst/>
          </a:prstGeom>
        </p:spPr>
        <p:txBody>
          <a:bodyPr/>
          <a:lstStyle/>
          <a:p>
            <a:r>
              <a:rPr lang="en-AU" sz="900" dirty="0">
                <a:solidFill>
                  <a:srgbClr val="5D89B4"/>
                </a:solidFill>
                <a:latin typeface="Calibri" panose="020F0502020204030204" pitchFamily="34" charset="0"/>
              </a:rPr>
              <a:t>MAMMSII ARNG PFOS and PFOA Drinking Water Sampling</a:t>
            </a:r>
          </a:p>
        </p:txBody>
      </p:sp>
    </p:spTree>
    <p:extLst>
      <p:ext uri="{BB962C8B-B14F-4D97-AF65-F5344CB8AC3E}">
        <p14:creationId xmlns:p14="http://schemas.microsoft.com/office/powerpoint/2010/main" val="3951168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726565"/>
            <a:ext cx="2388235" cy="3405505"/>
          </a:xfrm>
          <a:custGeom>
            <a:avLst/>
            <a:gdLst>
              <a:gd name="connsiteX0" fmla="*/ 0 w 2388235"/>
              <a:gd name="connsiteY0" fmla="*/ 0 h 2388235"/>
              <a:gd name="connsiteX1" fmla="*/ 1990188 w 2388235"/>
              <a:gd name="connsiteY1" fmla="*/ 0 h 2388235"/>
              <a:gd name="connsiteX2" fmla="*/ 2388235 w 2388235"/>
              <a:gd name="connsiteY2" fmla="*/ 398047 h 2388235"/>
              <a:gd name="connsiteX3" fmla="*/ 2388235 w 2388235"/>
              <a:gd name="connsiteY3" fmla="*/ 2388235 h 2388235"/>
              <a:gd name="connsiteX4" fmla="*/ 0 w 2388235"/>
              <a:gd name="connsiteY4" fmla="*/ 2388235 h 2388235"/>
              <a:gd name="connsiteX5" fmla="*/ 0 w 2388235"/>
              <a:gd name="connsiteY5" fmla="*/ 0 h 2388235"/>
              <a:gd name="connsiteX0" fmla="*/ 0 w 2388235"/>
              <a:gd name="connsiteY0" fmla="*/ 0 h 2388235"/>
              <a:gd name="connsiteX1" fmla="*/ 2150208 w 2388235"/>
              <a:gd name="connsiteY1" fmla="*/ 0 h 2388235"/>
              <a:gd name="connsiteX2" fmla="*/ 2388235 w 2388235"/>
              <a:gd name="connsiteY2" fmla="*/ 398047 h 2388235"/>
              <a:gd name="connsiteX3" fmla="*/ 2388235 w 2388235"/>
              <a:gd name="connsiteY3" fmla="*/ 2388235 h 2388235"/>
              <a:gd name="connsiteX4" fmla="*/ 0 w 2388235"/>
              <a:gd name="connsiteY4" fmla="*/ 2388235 h 2388235"/>
              <a:gd name="connsiteX5" fmla="*/ 0 w 2388235"/>
              <a:gd name="connsiteY5" fmla="*/ 0 h 2388235"/>
              <a:gd name="connsiteX0" fmla="*/ 0 w 2388235"/>
              <a:gd name="connsiteY0" fmla="*/ 0 h 2388235"/>
              <a:gd name="connsiteX1" fmla="*/ 2150208 w 2388235"/>
              <a:gd name="connsiteY1" fmla="*/ 0 h 2388235"/>
              <a:gd name="connsiteX2" fmla="*/ 2388235 w 2388235"/>
              <a:gd name="connsiteY2" fmla="*/ 283747 h 2388235"/>
              <a:gd name="connsiteX3" fmla="*/ 2388235 w 2388235"/>
              <a:gd name="connsiteY3" fmla="*/ 2388235 h 2388235"/>
              <a:gd name="connsiteX4" fmla="*/ 0 w 2388235"/>
              <a:gd name="connsiteY4" fmla="*/ 2388235 h 2388235"/>
              <a:gd name="connsiteX5" fmla="*/ 0 w 2388235"/>
              <a:gd name="connsiteY5" fmla="*/ 0 h 2388235"/>
              <a:gd name="connsiteX0" fmla="*/ 0 w 2388235"/>
              <a:gd name="connsiteY0" fmla="*/ 0 h 2388235"/>
              <a:gd name="connsiteX1" fmla="*/ 2150208 w 2388235"/>
              <a:gd name="connsiteY1" fmla="*/ 0 h 2388235"/>
              <a:gd name="connsiteX2" fmla="*/ 2388235 w 2388235"/>
              <a:gd name="connsiteY2" fmla="*/ 235653 h 2388235"/>
              <a:gd name="connsiteX3" fmla="*/ 2388235 w 2388235"/>
              <a:gd name="connsiteY3" fmla="*/ 2388235 h 2388235"/>
              <a:gd name="connsiteX4" fmla="*/ 0 w 2388235"/>
              <a:gd name="connsiteY4" fmla="*/ 2388235 h 2388235"/>
              <a:gd name="connsiteX5" fmla="*/ 0 w 2388235"/>
              <a:gd name="connsiteY5" fmla="*/ 0 h 238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8235" h="2388235">
                <a:moveTo>
                  <a:pt x="0" y="0"/>
                </a:moveTo>
                <a:lnTo>
                  <a:pt x="2150208" y="0"/>
                </a:lnTo>
                <a:cubicBezTo>
                  <a:pt x="2370043" y="0"/>
                  <a:pt x="2388235" y="15818"/>
                  <a:pt x="2388235" y="235653"/>
                </a:cubicBezTo>
                <a:lnTo>
                  <a:pt x="2388235" y="2388235"/>
                </a:lnTo>
                <a:lnTo>
                  <a:pt x="0" y="2388235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3394075" y="1566863"/>
            <a:ext cx="5121275" cy="46588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6629400" y="6523049"/>
            <a:ext cx="2057400" cy="332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8BA37339-5342-45D3-970F-DEB9E3535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7200" y="6523049"/>
            <a:ext cx="3086100" cy="33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MAMMSII ARNG PFOS and PFOA Drinking Water Sampling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639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40080" y="1577975"/>
            <a:ext cx="1450975" cy="157999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2186940" y="1577974"/>
            <a:ext cx="1450975" cy="1579993"/>
          </a:xfrm>
          <a:custGeom>
            <a:avLst/>
            <a:gdLst>
              <a:gd name="connsiteX0" fmla="*/ 0 w 2388235"/>
              <a:gd name="connsiteY0" fmla="*/ 0 h 2388235"/>
              <a:gd name="connsiteX1" fmla="*/ 1990188 w 2388235"/>
              <a:gd name="connsiteY1" fmla="*/ 0 h 2388235"/>
              <a:gd name="connsiteX2" fmla="*/ 2388235 w 2388235"/>
              <a:gd name="connsiteY2" fmla="*/ 398047 h 2388235"/>
              <a:gd name="connsiteX3" fmla="*/ 2388235 w 2388235"/>
              <a:gd name="connsiteY3" fmla="*/ 2388235 h 2388235"/>
              <a:gd name="connsiteX4" fmla="*/ 0 w 2388235"/>
              <a:gd name="connsiteY4" fmla="*/ 2388235 h 2388235"/>
              <a:gd name="connsiteX5" fmla="*/ 0 w 2388235"/>
              <a:gd name="connsiteY5" fmla="*/ 0 h 2388235"/>
              <a:gd name="connsiteX0" fmla="*/ 0 w 2388235"/>
              <a:gd name="connsiteY0" fmla="*/ 0 h 2388235"/>
              <a:gd name="connsiteX1" fmla="*/ 2150208 w 2388235"/>
              <a:gd name="connsiteY1" fmla="*/ 0 h 2388235"/>
              <a:gd name="connsiteX2" fmla="*/ 2388235 w 2388235"/>
              <a:gd name="connsiteY2" fmla="*/ 398047 h 2388235"/>
              <a:gd name="connsiteX3" fmla="*/ 2388235 w 2388235"/>
              <a:gd name="connsiteY3" fmla="*/ 2388235 h 2388235"/>
              <a:gd name="connsiteX4" fmla="*/ 0 w 2388235"/>
              <a:gd name="connsiteY4" fmla="*/ 2388235 h 2388235"/>
              <a:gd name="connsiteX5" fmla="*/ 0 w 2388235"/>
              <a:gd name="connsiteY5" fmla="*/ 0 h 2388235"/>
              <a:gd name="connsiteX0" fmla="*/ 0 w 2388235"/>
              <a:gd name="connsiteY0" fmla="*/ 0 h 2388235"/>
              <a:gd name="connsiteX1" fmla="*/ 2150208 w 2388235"/>
              <a:gd name="connsiteY1" fmla="*/ 0 h 2388235"/>
              <a:gd name="connsiteX2" fmla="*/ 2388235 w 2388235"/>
              <a:gd name="connsiteY2" fmla="*/ 283747 h 2388235"/>
              <a:gd name="connsiteX3" fmla="*/ 2388235 w 2388235"/>
              <a:gd name="connsiteY3" fmla="*/ 2388235 h 2388235"/>
              <a:gd name="connsiteX4" fmla="*/ 0 w 2388235"/>
              <a:gd name="connsiteY4" fmla="*/ 2388235 h 2388235"/>
              <a:gd name="connsiteX5" fmla="*/ 0 w 2388235"/>
              <a:gd name="connsiteY5" fmla="*/ 0 h 2388235"/>
              <a:gd name="connsiteX0" fmla="*/ 0 w 2388235"/>
              <a:gd name="connsiteY0" fmla="*/ 0 h 2388235"/>
              <a:gd name="connsiteX1" fmla="*/ 2150208 w 2388235"/>
              <a:gd name="connsiteY1" fmla="*/ 0 h 2388235"/>
              <a:gd name="connsiteX2" fmla="*/ 2388235 w 2388235"/>
              <a:gd name="connsiteY2" fmla="*/ 235653 h 2388235"/>
              <a:gd name="connsiteX3" fmla="*/ 2388235 w 2388235"/>
              <a:gd name="connsiteY3" fmla="*/ 2388235 h 2388235"/>
              <a:gd name="connsiteX4" fmla="*/ 0 w 2388235"/>
              <a:gd name="connsiteY4" fmla="*/ 2388235 h 2388235"/>
              <a:gd name="connsiteX5" fmla="*/ 0 w 2388235"/>
              <a:gd name="connsiteY5" fmla="*/ 0 h 238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8235" h="2388235">
                <a:moveTo>
                  <a:pt x="0" y="0"/>
                </a:moveTo>
                <a:lnTo>
                  <a:pt x="2150208" y="0"/>
                </a:lnTo>
                <a:cubicBezTo>
                  <a:pt x="2370043" y="0"/>
                  <a:pt x="2388235" y="15818"/>
                  <a:pt x="2388235" y="235653"/>
                </a:cubicBezTo>
                <a:lnTo>
                  <a:pt x="2388235" y="2388235"/>
                </a:lnTo>
                <a:lnTo>
                  <a:pt x="0" y="2388235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25793" y="3268980"/>
            <a:ext cx="1450975" cy="1581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2186940" y="3268979"/>
            <a:ext cx="1450975" cy="1581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7"/>
          </p:nvPr>
        </p:nvSpPr>
        <p:spPr>
          <a:xfrm>
            <a:off x="3978275" y="1566863"/>
            <a:ext cx="4537075" cy="46296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6629400" y="6523049"/>
            <a:ext cx="2057400" cy="332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8BA37339-5342-45D3-970F-DEB9E3535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7200" y="6523049"/>
            <a:ext cx="3086100" cy="33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MAMMSII ARNG PFOS and PFOA Drinking Water Sampling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404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57338"/>
            <a:ext cx="3868340" cy="823912"/>
          </a:xfrm>
        </p:spPr>
        <p:txBody>
          <a:bodyPr anchor="b"/>
          <a:lstStyle>
            <a:lvl1pPr marL="0" indent="0">
              <a:buNone/>
              <a:defRPr sz="2400" b="0"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81250"/>
            <a:ext cx="3868340" cy="3808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557338"/>
            <a:ext cx="3887391" cy="823912"/>
          </a:xfrm>
        </p:spPr>
        <p:txBody>
          <a:bodyPr anchor="b"/>
          <a:lstStyle>
            <a:lvl1pPr marL="0" indent="0">
              <a:buNone/>
              <a:defRPr sz="2400" b="0"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81250"/>
            <a:ext cx="3887391" cy="38084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Slide Number Placeholder 20"/>
          <p:cNvSpPr>
            <a:spLocks noGrp="1"/>
          </p:cNvSpPr>
          <p:nvPr>
            <p:ph type="sldNum" sz="quarter" idx="10"/>
          </p:nvPr>
        </p:nvSpPr>
        <p:spPr>
          <a:xfrm>
            <a:off x="6629400" y="6523049"/>
            <a:ext cx="2057400" cy="332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8BA37339-5342-45D3-970F-DEB9E3535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57200" y="6523049"/>
            <a:ext cx="3086100" cy="33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MAMMSII ARNG PFOS and PFOA Drinking Water Sampling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1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57200" y="1463040"/>
            <a:ext cx="8229600" cy="4681728"/>
          </a:xfrm>
        </p:spPr>
        <p:txBody>
          <a:bodyPr/>
          <a:lstStyle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6629400" y="6523049"/>
            <a:ext cx="2057400" cy="332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8BA37339-5342-45D3-970F-DEB9E3535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7200" y="6523049"/>
            <a:ext cx="3086100" cy="33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401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6629400" y="6523049"/>
            <a:ext cx="2057400" cy="332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8BA37339-5342-45D3-970F-DEB9E3535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7200" y="6523049"/>
            <a:ext cx="3086100" cy="33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MAMMSII ARNG PFOS and PFOA Drinking Water Sampling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20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5369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6629400" y="6523049"/>
            <a:ext cx="2057400" cy="332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8BA37339-5342-45D3-970F-DEB9E3535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7200" y="6523049"/>
            <a:ext cx="3086100" cy="33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MAMMSII ARNG PFOS and PFOA Drinking Water Sampling</a:t>
            </a:r>
            <a:endParaRPr lang="en-US" dirty="0"/>
          </a:p>
        </p:txBody>
      </p:sp>
      <p:sp>
        <p:nvSpPr>
          <p:cNvPr id="6" name="Round Single Corner Rectangle 3"/>
          <p:cNvSpPr/>
          <p:nvPr userDrawn="1"/>
        </p:nvSpPr>
        <p:spPr>
          <a:xfrm flipH="1" flipV="1">
            <a:off x="8079753" y="-2"/>
            <a:ext cx="1064246" cy="397469"/>
          </a:xfrm>
          <a:custGeom>
            <a:avLst/>
            <a:gdLst>
              <a:gd name="connsiteX0" fmla="*/ 0 w 1257300"/>
              <a:gd name="connsiteY0" fmla="*/ 0 h 397469"/>
              <a:gd name="connsiteX1" fmla="*/ 1191054 w 1257300"/>
              <a:gd name="connsiteY1" fmla="*/ 0 h 397469"/>
              <a:gd name="connsiteX2" fmla="*/ 1257300 w 1257300"/>
              <a:gd name="connsiteY2" fmla="*/ 66246 h 397469"/>
              <a:gd name="connsiteX3" fmla="*/ 1257300 w 1257300"/>
              <a:gd name="connsiteY3" fmla="*/ 397469 h 397469"/>
              <a:gd name="connsiteX4" fmla="*/ 0 w 1257300"/>
              <a:gd name="connsiteY4" fmla="*/ 397469 h 397469"/>
              <a:gd name="connsiteX5" fmla="*/ 0 w 1257300"/>
              <a:gd name="connsiteY5" fmla="*/ 0 h 397469"/>
              <a:gd name="connsiteX0" fmla="*/ 0 w 1257300"/>
              <a:gd name="connsiteY0" fmla="*/ 0 h 397469"/>
              <a:gd name="connsiteX1" fmla="*/ 1203545 w 1257300"/>
              <a:gd name="connsiteY1" fmla="*/ 0 h 397469"/>
              <a:gd name="connsiteX2" fmla="*/ 1257300 w 1257300"/>
              <a:gd name="connsiteY2" fmla="*/ 66246 h 397469"/>
              <a:gd name="connsiteX3" fmla="*/ 1257300 w 1257300"/>
              <a:gd name="connsiteY3" fmla="*/ 397469 h 397469"/>
              <a:gd name="connsiteX4" fmla="*/ 0 w 1257300"/>
              <a:gd name="connsiteY4" fmla="*/ 397469 h 397469"/>
              <a:gd name="connsiteX5" fmla="*/ 0 w 1257300"/>
              <a:gd name="connsiteY5" fmla="*/ 0 h 397469"/>
              <a:gd name="connsiteX0" fmla="*/ 0 w 1257300"/>
              <a:gd name="connsiteY0" fmla="*/ 0 h 397469"/>
              <a:gd name="connsiteX1" fmla="*/ 1203545 w 1257300"/>
              <a:gd name="connsiteY1" fmla="*/ 0 h 397469"/>
              <a:gd name="connsiteX2" fmla="*/ 1257300 w 1257300"/>
              <a:gd name="connsiteY2" fmla="*/ 51256 h 397469"/>
              <a:gd name="connsiteX3" fmla="*/ 1257300 w 1257300"/>
              <a:gd name="connsiteY3" fmla="*/ 397469 h 397469"/>
              <a:gd name="connsiteX4" fmla="*/ 0 w 1257300"/>
              <a:gd name="connsiteY4" fmla="*/ 397469 h 397469"/>
              <a:gd name="connsiteX5" fmla="*/ 0 w 1257300"/>
              <a:gd name="connsiteY5" fmla="*/ 0 h 39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7300" h="397469">
                <a:moveTo>
                  <a:pt x="0" y="0"/>
                </a:moveTo>
                <a:lnTo>
                  <a:pt x="1203545" y="0"/>
                </a:lnTo>
                <a:cubicBezTo>
                  <a:pt x="1240132" y="0"/>
                  <a:pt x="1257300" y="14669"/>
                  <a:pt x="1257300" y="51256"/>
                </a:cubicBezTo>
                <a:lnTo>
                  <a:pt x="1257300" y="397469"/>
                </a:lnTo>
                <a:lnTo>
                  <a:pt x="0" y="3974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03" y="39136"/>
            <a:ext cx="863109" cy="31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82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Blue out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9144000" cy="65230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64995"/>
            <a:ext cx="4056084" cy="127946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44457"/>
            <a:ext cx="4056084" cy="29287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787264" y="-784860"/>
            <a:ext cx="5551170" cy="5551170"/>
          </a:xfrm>
          <a:prstGeom prst="ellipse">
            <a:avLst/>
          </a:prstGeom>
          <a:ln w="76200">
            <a:solidFill>
              <a:srgbClr val="5D89B4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>
                    <a:lumMod val="8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6" y="384963"/>
            <a:ext cx="1863660" cy="689584"/>
          </a:xfrm>
          <a:prstGeom prst="rect">
            <a:avLst/>
          </a:prstGeom>
        </p:spPr>
      </p:pic>
      <p:sp>
        <p:nvSpPr>
          <p:cNvPr id="10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6629400" y="6523049"/>
            <a:ext cx="2057400" cy="332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8BA37339-5342-45D3-970F-DEB9E3535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7200" y="6523049"/>
            <a:ext cx="3086100" cy="33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MAMMSII ARNG PFOS and PFOA Drinking Water Sampling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28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Green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5230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64995"/>
            <a:ext cx="4056084" cy="127946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44457"/>
            <a:ext cx="4056084" cy="29287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787264" y="-784860"/>
            <a:ext cx="5551170" cy="5551170"/>
          </a:xfrm>
          <a:prstGeom prst="ellipse">
            <a:avLst/>
          </a:prstGeom>
          <a:ln w="76200">
            <a:solidFill>
              <a:srgbClr val="7A9C49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>
                    <a:lumMod val="8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6" y="384963"/>
            <a:ext cx="1863660" cy="689584"/>
          </a:xfrm>
          <a:prstGeom prst="rect">
            <a:avLst/>
          </a:prstGeom>
        </p:spPr>
      </p:pic>
      <p:sp>
        <p:nvSpPr>
          <p:cNvPr id="9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6629400" y="6523049"/>
            <a:ext cx="2057400" cy="332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8BA37339-5342-45D3-970F-DEB9E3535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7200" y="6523049"/>
            <a:ext cx="3086100" cy="33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MAMMSII ARNG PFOS and PFOA Drinking Water Sampling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915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Orange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4000" cy="65230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64995"/>
            <a:ext cx="4056084" cy="127946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44457"/>
            <a:ext cx="4056084" cy="29287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787264" y="-784860"/>
            <a:ext cx="5551170" cy="5551170"/>
          </a:xfrm>
          <a:prstGeom prst="ellipse">
            <a:avLst/>
          </a:prstGeom>
          <a:ln w="76200">
            <a:solidFill>
              <a:srgbClr val="D57E00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>
                    <a:lumMod val="8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6" y="384963"/>
            <a:ext cx="1863660" cy="689584"/>
          </a:xfrm>
          <a:prstGeom prst="rect">
            <a:avLst/>
          </a:prstGeom>
        </p:spPr>
      </p:pic>
      <p:sp>
        <p:nvSpPr>
          <p:cNvPr id="9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6629400" y="6523049"/>
            <a:ext cx="2057400" cy="332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8BA37339-5342-45D3-970F-DEB9E3535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7200" y="6523049"/>
            <a:ext cx="3086100" cy="33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MAMMSII ARNG PFOS and PFOA Drinking Water Sampling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42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s slid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5000" y="1470810"/>
            <a:ext cx="5934260" cy="4525963"/>
          </a:xfrm>
        </p:spPr>
        <p:txBody>
          <a:bodyPr/>
          <a:lstStyle>
            <a:lvl1pPr marL="0" indent="0" defTabSz="5564188">
              <a:lnSpc>
                <a:spcPts val="22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Insert text and tab to slide number which is orange	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5000" y="6533970"/>
            <a:ext cx="2365800" cy="10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17 May 2016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4182" y="5299891"/>
            <a:ext cx="3086100" cy="334951"/>
          </a:xfrm>
          <a:prstGeom prst="rect">
            <a:avLst/>
          </a:prstGeom>
        </p:spPr>
        <p:txBody>
          <a:bodyPr/>
          <a:lstStyle/>
          <a:p>
            <a:r>
              <a:rPr lang="en-AU"/>
              <a:t>MAMMSII ARNG PFOS and PFOA Drinking Water Sampling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AD8F-691E-4971-AA79-2FF15FF184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4663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A15C5EC1-1BEF-49A0-A8DA-B672C63EDC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55377" y="6578417"/>
            <a:ext cx="3340370" cy="279583"/>
          </a:xfrm>
          <a:prstGeom prst="rect">
            <a:avLst/>
          </a:prstGeom>
        </p:spPr>
        <p:txBody>
          <a:bodyPr/>
          <a:lstStyle/>
          <a:p>
            <a:r>
              <a:rPr lang="en-AU" sz="900" dirty="0">
                <a:solidFill>
                  <a:srgbClr val="5D89B4"/>
                </a:solidFill>
                <a:latin typeface="Calibri" panose="020F0502020204030204" pitchFamily="34" charset="0"/>
              </a:rPr>
              <a:t>MAMMSII ARNG PFOS and PFOA Drinking Water Sampling</a:t>
            </a:r>
          </a:p>
        </p:txBody>
      </p:sp>
    </p:spTree>
    <p:extLst>
      <p:ext uri="{BB962C8B-B14F-4D97-AF65-F5344CB8AC3E}">
        <p14:creationId xmlns:p14="http://schemas.microsoft.com/office/powerpoint/2010/main" val="3895668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ver -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532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539496" y="457200"/>
            <a:ext cx="1078992" cy="1078992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9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1609344" y="1828800"/>
            <a:ext cx="960120" cy="960120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9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39496" y="2788920"/>
            <a:ext cx="813816" cy="813816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9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1700784" y="3675888"/>
            <a:ext cx="1024128" cy="1024128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9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877824" y="4892040"/>
            <a:ext cx="950976" cy="950976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9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 flipH="1">
            <a:off x="3657600" y="1672402"/>
            <a:ext cx="5486400" cy="1030307"/>
          </a:xfrm>
          <a:custGeom>
            <a:avLst/>
            <a:gdLst>
              <a:gd name="connsiteX0" fmla="*/ 0 w 5486400"/>
              <a:gd name="connsiteY0" fmla="*/ 0 h 1030307"/>
              <a:gd name="connsiteX1" fmla="*/ 5314679 w 5486400"/>
              <a:gd name="connsiteY1" fmla="*/ 0 h 1030307"/>
              <a:gd name="connsiteX2" fmla="*/ 5486400 w 5486400"/>
              <a:gd name="connsiteY2" fmla="*/ 171721 h 1030307"/>
              <a:gd name="connsiteX3" fmla="*/ 5486400 w 5486400"/>
              <a:gd name="connsiteY3" fmla="*/ 1030307 h 1030307"/>
              <a:gd name="connsiteX4" fmla="*/ 0 w 5486400"/>
              <a:gd name="connsiteY4" fmla="*/ 1030307 h 1030307"/>
              <a:gd name="connsiteX5" fmla="*/ 0 w 5486400"/>
              <a:gd name="connsiteY5" fmla="*/ 0 h 1030307"/>
              <a:gd name="connsiteX0" fmla="*/ 0 w 5486400"/>
              <a:gd name="connsiteY0" fmla="*/ 0 h 1030307"/>
              <a:gd name="connsiteX1" fmla="*/ 5314679 w 5486400"/>
              <a:gd name="connsiteY1" fmla="*/ 0 h 1030307"/>
              <a:gd name="connsiteX2" fmla="*/ 5486400 w 5486400"/>
              <a:gd name="connsiteY2" fmla="*/ 113224 h 1030307"/>
              <a:gd name="connsiteX3" fmla="*/ 5486400 w 5486400"/>
              <a:gd name="connsiteY3" fmla="*/ 1030307 h 1030307"/>
              <a:gd name="connsiteX4" fmla="*/ 0 w 5486400"/>
              <a:gd name="connsiteY4" fmla="*/ 1030307 h 1030307"/>
              <a:gd name="connsiteX5" fmla="*/ 0 w 5486400"/>
              <a:gd name="connsiteY5" fmla="*/ 0 h 1030307"/>
              <a:gd name="connsiteX0" fmla="*/ 0 w 5486400"/>
              <a:gd name="connsiteY0" fmla="*/ 0 h 1030307"/>
              <a:gd name="connsiteX1" fmla="*/ 5367018 w 5486400"/>
              <a:gd name="connsiteY1" fmla="*/ 3079 h 1030307"/>
              <a:gd name="connsiteX2" fmla="*/ 5486400 w 5486400"/>
              <a:gd name="connsiteY2" fmla="*/ 113224 h 1030307"/>
              <a:gd name="connsiteX3" fmla="*/ 5486400 w 5486400"/>
              <a:gd name="connsiteY3" fmla="*/ 1030307 h 1030307"/>
              <a:gd name="connsiteX4" fmla="*/ 0 w 5486400"/>
              <a:gd name="connsiteY4" fmla="*/ 1030307 h 1030307"/>
              <a:gd name="connsiteX5" fmla="*/ 0 w 5486400"/>
              <a:gd name="connsiteY5" fmla="*/ 0 h 1030307"/>
              <a:gd name="connsiteX0" fmla="*/ 0 w 5486400"/>
              <a:gd name="connsiteY0" fmla="*/ 0 h 1030307"/>
              <a:gd name="connsiteX1" fmla="*/ 5367018 w 5486400"/>
              <a:gd name="connsiteY1" fmla="*/ 3079 h 1030307"/>
              <a:gd name="connsiteX2" fmla="*/ 5486400 w 5486400"/>
              <a:gd name="connsiteY2" fmla="*/ 113224 h 1030307"/>
              <a:gd name="connsiteX3" fmla="*/ 5486400 w 5486400"/>
              <a:gd name="connsiteY3" fmla="*/ 1030307 h 1030307"/>
              <a:gd name="connsiteX4" fmla="*/ 0 w 5486400"/>
              <a:gd name="connsiteY4" fmla="*/ 1030307 h 1030307"/>
              <a:gd name="connsiteX5" fmla="*/ 0 w 5486400"/>
              <a:gd name="connsiteY5" fmla="*/ 0 h 1030307"/>
              <a:gd name="connsiteX0" fmla="*/ 0 w 5486400"/>
              <a:gd name="connsiteY0" fmla="*/ 0 h 1030307"/>
              <a:gd name="connsiteX1" fmla="*/ 5354703 w 5486400"/>
              <a:gd name="connsiteY1" fmla="*/ 3079 h 1030307"/>
              <a:gd name="connsiteX2" fmla="*/ 5486400 w 5486400"/>
              <a:gd name="connsiteY2" fmla="*/ 113224 h 1030307"/>
              <a:gd name="connsiteX3" fmla="*/ 5486400 w 5486400"/>
              <a:gd name="connsiteY3" fmla="*/ 1030307 h 1030307"/>
              <a:gd name="connsiteX4" fmla="*/ 0 w 5486400"/>
              <a:gd name="connsiteY4" fmla="*/ 1030307 h 1030307"/>
              <a:gd name="connsiteX5" fmla="*/ 0 w 5486400"/>
              <a:gd name="connsiteY5" fmla="*/ 0 h 103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1030307">
                <a:moveTo>
                  <a:pt x="0" y="0"/>
                </a:moveTo>
                <a:lnTo>
                  <a:pt x="5354703" y="3079"/>
                </a:lnTo>
                <a:cubicBezTo>
                  <a:pt x="5446463" y="3079"/>
                  <a:pt x="5486400" y="18385"/>
                  <a:pt x="5486400" y="113224"/>
                </a:cubicBezTo>
                <a:lnTo>
                  <a:pt x="5486400" y="1030307"/>
                </a:lnTo>
                <a:lnTo>
                  <a:pt x="0" y="103030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00234E"/>
              </a:gs>
              <a:gs pos="0">
                <a:srgbClr val="003478"/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>
            <a:lvl1pPr marL="91440" indent="0">
              <a:buNone/>
              <a:defRPr sz="2600" b="0">
                <a:solidFill>
                  <a:schemeClr val="bg1">
                    <a:lumMod val="9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8551" y="414892"/>
            <a:ext cx="2228850" cy="824267"/>
          </a:xfrm>
          <a:prstGeom prst="rect">
            <a:avLst/>
          </a:prstGeom>
        </p:spPr>
      </p:pic>
      <p:sp>
        <p:nvSpPr>
          <p:cNvPr id="19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3657600" y="2819400"/>
            <a:ext cx="5029200" cy="457200"/>
          </a:xfrm>
        </p:spPr>
        <p:txBody>
          <a:bodyPr>
            <a:normAutofit/>
          </a:bodyPr>
          <a:lstStyle>
            <a:lvl1pPr marL="91440" indent="0">
              <a:buNone/>
              <a:defRPr sz="2200" baseline="0">
                <a:solidFill>
                  <a:schemeClr val="accent5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/>
            </a:lvl2pPr>
          </a:lstStyle>
          <a:p>
            <a:r>
              <a:rPr lang="en-US" sz="2200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Date or Subtitle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657600" y="3393291"/>
            <a:ext cx="5029200" cy="950109"/>
          </a:xfrm>
        </p:spPr>
        <p:txBody>
          <a:bodyPr/>
          <a:lstStyle>
            <a:lvl1pPr marL="91440" indent="0">
              <a:buNone/>
              <a:defRPr sz="1800">
                <a:solidFill>
                  <a:schemeClr val="accent6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Presenter: 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V="1">
            <a:off x="-4916" y="6544005"/>
            <a:ext cx="9148916" cy="9195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 userDrawn="1"/>
        </p:nvSpPr>
        <p:spPr>
          <a:xfrm>
            <a:off x="0" y="6583680"/>
            <a:ext cx="9144000" cy="274320"/>
          </a:xfrm>
          <a:prstGeom prst="rect">
            <a:avLst/>
          </a:prstGeom>
          <a:gradFill>
            <a:gsLst>
              <a:gs pos="0">
                <a:srgbClr val="00234E"/>
              </a:gs>
              <a:gs pos="100000">
                <a:srgbClr val="00347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9144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5641" y="1530350"/>
            <a:ext cx="7462621" cy="4526805"/>
          </a:xfrm>
        </p:spPr>
        <p:txBody>
          <a:bodyPr vert="horz" lIns="0" tIns="36000" rIns="0" bIns="36000" rtlCol="0">
            <a:noAutofit/>
          </a:bodyPr>
          <a:lstStyle>
            <a:lvl1pPr>
              <a:buClrTx/>
              <a:defRPr lang="en-US" smtClean="0"/>
            </a:lvl1pPr>
            <a:lvl2pPr>
              <a:buClrTx/>
              <a:defRPr lang="en-US" smtClean="0"/>
            </a:lvl2pPr>
            <a:lvl3pPr>
              <a:buClrTx/>
              <a:defRPr lang="en-US" smtClean="0"/>
            </a:lvl3pPr>
            <a:lvl4pPr>
              <a:buClrTx/>
              <a:defRPr lang="en-US" smtClean="0"/>
            </a:lvl4pPr>
            <a:lvl5pPr>
              <a:buClrTx/>
              <a:defRPr lang="en-AU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5000" y="6533970"/>
            <a:ext cx="2365800" cy="10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17 May 2016</a:t>
            </a:r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4182" y="5299891"/>
            <a:ext cx="3086100" cy="334951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PFAS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AD8F-691E-4971-AA79-2FF15FF1849D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0670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52575"/>
            <a:ext cx="3886200" cy="46339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52575"/>
            <a:ext cx="3886200" cy="46339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6629400" y="6523049"/>
            <a:ext cx="2057400" cy="332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8BA37339-5342-45D3-970F-DEB9E3535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7200" y="6523049"/>
            <a:ext cx="3086100" cy="33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52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726565"/>
            <a:ext cx="2388235" cy="238823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3394075" y="1566862"/>
            <a:ext cx="5121275" cy="46491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6629400" y="6523049"/>
            <a:ext cx="2057400" cy="332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8BA37339-5342-45D3-970F-DEB9E3535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7200" y="6523049"/>
            <a:ext cx="3086100" cy="33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14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726565"/>
            <a:ext cx="2388235" cy="3405505"/>
          </a:xfrm>
          <a:custGeom>
            <a:avLst/>
            <a:gdLst>
              <a:gd name="connsiteX0" fmla="*/ 0 w 2388235"/>
              <a:gd name="connsiteY0" fmla="*/ 0 h 2388235"/>
              <a:gd name="connsiteX1" fmla="*/ 1990188 w 2388235"/>
              <a:gd name="connsiteY1" fmla="*/ 0 h 2388235"/>
              <a:gd name="connsiteX2" fmla="*/ 2388235 w 2388235"/>
              <a:gd name="connsiteY2" fmla="*/ 398047 h 2388235"/>
              <a:gd name="connsiteX3" fmla="*/ 2388235 w 2388235"/>
              <a:gd name="connsiteY3" fmla="*/ 2388235 h 2388235"/>
              <a:gd name="connsiteX4" fmla="*/ 0 w 2388235"/>
              <a:gd name="connsiteY4" fmla="*/ 2388235 h 2388235"/>
              <a:gd name="connsiteX5" fmla="*/ 0 w 2388235"/>
              <a:gd name="connsiteY5" fmla="*/ 0 h 2388235"/>
              <a:gd name="connsiteX0" fmla="*/ 0 w 2388235"/>
              <a:gd name="connsiteY0" fmla="*/ 0 h 2388235"/>
              <a:gd name="connsiteX1" fmla="*/ 2150208 w 2388235"/>
              <a:gd name="connsiteY1" fmla="*/ 0 h 2388235"/>
              <a:gd name="connsiteX2" fmla="*/ 2388235 w 2388235"/>
              <a:gd name="connsiteY2" fmla="*/ 398047 h 2388235"/>
              <a:gd name="connsiteX3" fmla="*/ 2388235 w 2388235"/>
              <a:gd name="connsiteY3" fmla="*/ 2388235 h 2388235"/>
              <a:gd name="connsiteX4" fmla="*/ 0 w 2388235"/>
              <a:gd name="connsiteY4" fmla="*/ 2388235 h 2388235"/>
              <a:gd name="connsiteX5" fmla="*/ 0 w 2388235"/>
              <a:gd name="connsiteY5" fmla="*/ 0 h 2388235"/>
              <a:gd name="connsiteX0" fmla="*/ 0 w 2388235"/>
              <a:gd name="connsiteY0" fmla="*/ 0 h 2388235"/>
              <a:gd name="connsiteX1" fmla="*/ 2150208 w 2388235"/>
              <a:gd name="connsiteY1" fmla="*/ 0 h 2388235"/>
              <a:gd name="connsiteX2" fmla="*/ 2388235 w 2388235"/>
              <a:gd name="connsiteY2" fmla="*/ 283747 h 2388235"/>
              <a:gd name="connsiteX3" fmla="*/ 2388235 w 2388235"/>
              <a:gd name="connsiteY3" fmla="*/ 2388235 h 2388235"/>
              <a:gd name="connsiteX4" fmla="*/ 0 w 2388235"/>
              <a:gd name="connsiteY4" fmla="*/ 2388235 h 2388235"/>
              <a:gd name="connsiteX5" fmla="*/ 0 w 2388235"/>
              <a:gd name="connsiteY5" fmla="*/ 0 h 2388235"/>
              <a:gd name="connsiteX0" fmla="*/ 0 w 2388235"/>
              <a:gd name="connsiteY0" fmla="*/ 0 h 2388235"/>
              <a:gd name="connsiteX1" fmla="*/ 2150208 w 2388235"/>
              <a:gd name="connsiteY1" fmla="*/ 0 h 2388235"/>
              <a:gd name="connsiteX2" fmla="*/ 2388235 w 2388235"/>
              <a:gd name="connsiteY2" fmla="*/ 235653 h 2388235"/>
              <a:gd name="connsiteX3" fmla="*/ 2388235 w 2388235"/>
              <a:gd name="connsiteY3" fmla="*/ 2388235 h 2388235"/>
              <a:gd name="connsiteX4" fmla="*/ 0 w 2388235"/>
              <a:gd name="connsiteY4" fmla="*/ 2388235 h 2388235"/>
              <a:gd name="connsiteX5" fmla="*/ 0 w 2388235"/>
              <a:gd name="connsiteY5" fmla="*/ 0 h 238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8235" h="2388235">
                <a:moveTo>
                  <a:pt x="0" y="0"/>
                </a:moveTo>
                <a:lnTo>
                  <a:pt x="2150208" y="0"/>
                </a:lnTo>
                <a:cubicBezTo>
                  <a:pt x="2370043" y="0"/>
                  <a:pt x="2388235" y="15818"/>
                  <a:pt x="2388235" y="235653"/>
                </a:cubicBezTo>
                <a:lnTo>
                  <a:pt x="2388235" y="2388235"/>
                </a:lnTo>
                <a:lnTo>
                  <a:pt x="0" y="2388235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3394075" y="1566863"/>
            <a:ext cx="5121275" cy="46588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6629400" y="6523049"/>
            <a:ext cx="2057400" cy="332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8BA37339-5342-45D3-970F-DEB9E3535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7200" y="6523049"/>
            <a:ext cx="3086100" cy="33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70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40080" y="1577975"/>
            <a:ext cx="1450975" cy="157999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2186940" y="1577974"/>
            <a:ext cx="1450975" cy="1579993"/>
          </a:xfrm>
          <a:custGeom>
            <a:avLst/>
            <a:gdLst>
              <a:gd name="connsiteX0" fmla="*/ 0 w 2388235"/>
              <a:gd name="connsiteY0" fmla="*/ 0 h 2388235"/>
              <a:gd name="connsiteX1" fmla="*/ 1990188 w 2388235"/>
              <a:gd name="connsiteY1" fmla="*/ 0 h 2388235"/>
              <a:gd name="connsiteX2" fmla="*/ 2388235 w 2388235"/>
              <a:gd name="connsiteY2" fmla="*/ 398047 h 2388235"/>
              <a:gd name="connsiteX3" fmla="*/ 2388235 w 2388235"/>
              <a:gd name="connsiteY3" fmla="*/ 2388235 h 2388235"/>
              <a:gd name="connsiteX4" fmla="*/ 0 w 2388235"/>
              <a:gd name="connsiteY4" fmla="*/ 2388235 h 2388235"/>
              <a:gd name="connsiteX5" fmla="*/ 0 w 2388235"/>
              <a:gd name="connsiteY5" fmla="*/ 0 h 2388235"/>
              <a:gd name="connsiteX0" fmla="*/ 0 w 2388235"/>
              <a:gd name="connsiteY0" fmla="*/ 0 h 2388235"/>
              <a:gd name="connsiteX1" fmla="*/ 2150208 w 2388235"/>
              <a:gd name="connsiteY1" fmla="*/ 0 h 2388235"/>
              <a:gd name="connsiteX2" fmla="*/ 2388235 w 2388235"/>
              <a:gd name="connsiteY2" fmla="*/ 398047 h 2388235"/>
              <a:gd name="connsiteX3" fmla="*/ 2388235 w 2388235"/>
              <a:gd name="connsiteY3" fmla="*/ 2388235 h 2388235"/>
              <a:gd name="connsiteX4" fmla="*/ 0 w 2388235"/>
              <a:gd name="connsiteY4" fmla="*/ 2388235 h 2388235"/>
              <a:gd name="connsiteX5" fmla="*/ 0 w 2388235"/>
              <a:gd name="connsiteY5" fmla="*/ 0 h 2388235"/>
              <a:gd name="connsiteX0" fmla="*/ 0 w 2388235"/>
              <a:gd name="connsiteY0" fmla="*/ 0 h 2388235"/>
              <a:gd name="connsiteX1" fmla="*/ 2150208 w 2388235"/>
              <a:gd name="connsiteY1" fmla="*/ 0 h 2388235"/>
              <a:gd name="connsiteX2" fmla="*/ 2388235 w 2388235"/>
              <a:gd name="connsiteY2" fmla="*/ 283747 h 2388235"/>
              <a:gd name="connsiteX3" fmla="*/ 2388235 w 2388235"/>
              <a:gd name="connsiteY3" fmla="*/ 2388235 h 2388235"/>
              <a:gd name="connsiteX4" fmla="*/ 0 w 2388235"/>
              <a:gd name="connsiteY4" fmla="*/ 2388235 h 2388235"/>
              <a:gd name="connsiteX5" fmla="*/ 0 w 2388235"/>
              <a:gd name="connsiteY5" fmla="*/ 0 h 2388235"/>
              <a:gd name="connsiteX0" fmla="*/ 0 w 2388235"/>
              <a:gd name="connsiteY0" fmla="*/ 0 h 2388235"/>
              <a:gd name="connsiteX1" fmla="*/ 2150208 w 2388235"/>
              <a:gd name="connsiteY1" fmla="*/ 0 h 2388235"/>
              <a:gd name="connsiteX2" fmla="*/ 2388235 w 2388235"/>
              <a:gd name="connsiteY2" fmla="*/ 235653 h 2388235"/>
              <a:gd name="connsiteX3" fmla="*/ 2388235 w 2388235"/>
              <a:gd name="connsiteY3" fmla="*/ 2388235 h 2388235"/>
              <a:gd name="connsiteX4" fmla="*/ 0 w 2388235"/>
              <a:gd name="connsiteY4" fmla="*/ 2388235 h 2388235"/>
              <a:gd name="connsiteX5" fmla="*/ 0 w 2388235"/>
              <a:gd name="connsiteY5" fmla="*/ 0 h 238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8235" h="2388235">
                <a:moveTo>
                  <a:pt x="0" y="0"/>
                </a:moveTo>
                <a:lnTo>
                  <a:pt x="2150208" y="0"/>
                </a:lnTo>
                <a:cubicBezTo>
                  <a:pt x="2370043" y="0"/>
                  <a:pt x="2388235" y="15818"/>
                  <a:pt x="2388235" y="235653"/>
                </a:cubicBezTo>
                <a:lnTo>
                  <a:pt x="2388235" y="2388235"/>
                </a:lnTo>
                <a:lnTo>
                  <a:pt x="0" y="2388235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25793" y="3268980"/>
            <a:ext cx="1450975" cy="1581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2186940" y="3268979"/>
            <a:ext cx="1450975" cy="1581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7"/>
          </p:nvPr>
        </p:nvSpPr>
        <p:spPr>
          <a:xfrm>
            <a:off x="3978275" y="1566863"/>
            <a:ext cx="4537075" cy="46296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6629400" y="6523049"/>
            <a:ext cx="2057400" cy="332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8BA37339-5342-45D3-970F-DEB9E3535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7200" y="6523049"/>
            <a:ext cx="3086100" cy="33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14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57338"/>
            <a:ext cx="3868340" cy="823912"/>
          </a:xfrm>
        </p:spPr>
        <p:txBody>
          <a:bodyPr anchor="b"/>
          <a:lstStyle>
            <a:lvl1pPr marL="0" indent="0">
              <a:buNone/>
              <a:defRPr sz="2400" b="0"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81250"/>
            <a:ext cx="3868340" cy="3808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557338"/>
            <a:ext cx="3887391" cy="823912"/>
          </a:xfrm>
        </p:spPr>
        <p:txBody>
          <a:bodyPr anchor="b"/>
          <a:lstStyle>
            <a:lvl1pPr marL="0" indent="0">
              <a:buNone/>
              <a:defRPr sz="2400" b="0"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81250"/>
            <a:ext cx="3887391" cy="3808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20"/>
          <p:cNvSpPr>
            <a:spLocks noGrp="1"/>
          </p:cNvSpPr>
          <p:nvPr>
            <p:ph type="sldNum" sz="quarter" idx="10"/>
          </p:nvPr>
        </p:nvSpPr>
        <p:spPr>
          <a:xfrm>
            <a:off x="6629400" y="6523049"/>
            <a:ext cx="2057400" cy="332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8BA37339-5342-45D3-970F-DEB9E3535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57200" y="6523049"/>
            <a:ext cx="3086100" cy="33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63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6629400" y="6523049"/>
            <a:ext cx="2057400" cy="332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8BA37339-5342-45D3-970F-DEB9E3535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7200" y="6523049"/>
            <a:ext cx="3086100" cy="33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582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536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6629400" y="6523049"/>
            <a:ext cx="2057400" cy="332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8BA37339-5342-45D3-970F-DEB9E3535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7200" y="6523049"/>
            <a:ext cx="3086100" cy="33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Round Single Corner Rectangle 3"/>
          <p:cNvSpPr/>
          <p:nvPr userDrawn="1"/>
        </p:nvSpPr>
        <p:spPr>
          <a:xfrm flipH="1" flipV="1">
            <a:off x="8079753" y="-2"/>
            <a:ext cx="1064246" cy="397469"/>
          </a:xfrm>
          <a:custGeom>
            <a:avLst/>
            <a:gdLst>
              <a:gd name="connsiteX0" fmla="*/ 0 w 1257300"/>
              <a:gd name="connsiteY0" fmla="*/ 0 h 397469"/>
              <a:gd name="connsiteX1" fmla="*/ 1191054 w 1257300"/>
              <a:gd name="connsiteY1" fmla="*/ 0 h 397469"/>
              <a:gd name="connsiteX2" fmla="*/ 1257300 w 1257300"/>
              <a:gd name="connsiteY2" fmla="*/ 66246 h 397469"/>
              <a:gd name="connsiteX3" fmla="*/ 1257300 w 1257300"/>
              <a:gd name="connsiteY3" fmla="*/ 397469 h 397469"/>
              <a:gd name="connsiteX4" fmla="*/ 0 w 1257300"/>
              <a:gd name="connsiteY4" fmla="*/ 397469 h 397469"/>
              <a:gd name="connsiteX5" fmla="*/ 0 w 1257300"/>
              <a:gd name="connsiteY5" fmla="*/ 0 h 397469"/>
              <a:gd name="connsiteX0" fmla="*/ 0 w 1257300"/>
              <a:gd name="connsiteY0" fmla="*/ 0 h 397469"/>
              <a:gd name="connsiteX1" fmla="*/ 1203545 w 1257300"/>
              <a:gd name="connsiteY1" fmla="*/ 0 h 397469"/>
              <a:gd name="connsiteX2" fmla="*/ 1257300 w 1257300"/>
              <a:gd name="connsiteY2" fmla="*/ 66246 h 397469"/>
              <a:gd name="connsiteX3" fmla="*/ 1257300 w 1257300"/>
              <a:gd name="connsiteY3" fmla="*/ 397469 h 397469"/>
              <a:gd name="connsiteX4" fmla="*/ 0 w 1257300"/>
              <a:gd name="connsiteY4" fmla="*/ 397469 h 397469"/>
              <a:gd name="connsiteX5" fmla="*/ 0 w 1257300"/>
              <a:gd name="connsiteY5" fmla="*/ 0 h 397469"/>
              <a:gd name="connsiteX0" fmla="*/ 0 w 1257300"/>
              <a:gd name="connsiteY0" fmla="*/ 0 h 397469"/>
              <a:gd name="connsiteX1" fmla="*/ 1203545 w 1257300"/>
              <a:gd name="connsiteY1" fmla="*/ 0 h 397469"/>
              <a:gd name="connsiteX2" fmla="*/ 1257300 w 1257300"/>
              <a:gd name="connsiteY2" fmla="*/ 51256 h 397469"/>
              <a:gd name="connsiteX3" fmla="*/ 1257300 w 1257300"/>
              <a:gd name="connsiteY3" fmla="*/ 397469 h 397469"/>
              <a:gd name="connsiteX4" fmla="*/ 0 w 1257300"/>
              <a:gd name="connsiteY4" fmla="*/ 397469 h 397469"/>
              <a:gd name="connsiteX5" fmla="*/ 0 w 1257300"/>
              <a:gd name="connsiteY5" fmla="*/ 0 h 39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7300" h="397469">
                <a:moveTo>
                  <a:pt x="0" y="0"/>
                </a:moveTo>
                <a:lnTo>
                  <a:pt x="1203545" y="0"/>
                </a:lnTo>
                <a:cubicBezTo>
                  <a:pt x="1240132" y="0"/>
                  <a:pt x="1257300" y="14669"/>
                  <a:pt x="1257300" y="51256"/>
                </a:cubicBezTo>
                <a:lnTo>
                  <a:pt x="1257300" y="397469"/>
                </a:lnTo>
                <a:lnTo>
                  <a:pt x="0" y="39746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03" y="39136"/>
            <a:ext cx="863109" cy="31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7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583680"/>
            <a:ext cx="9144000" cy="274320"/>
          </a:xfrm>
          <a:prstGeom prst="rect">
            <a:avLst/>
          </a:prstGeom>
          <a:gradFill>
            <a:gsLst>
              <a:gs pos="0">
                <a:srgbClr val="00234E"/>
              </a:gs>
              <a:gs pos="100000">
                <a:srgbClr val="00347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0189" y="154379"/>
            <a:ext cx="6506178" cy="967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8229600" cy="4681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161288"/>
            <a:ext cx="9144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6544005"/>
            <a:ext cx="91440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 Single Corner Rectangle 3"/>
          <p:cNvSpPr/>
          <p:nvPr userDrawn="1"/>
        </p:nvSpPr>
        <p:spPr>
          <a:xfrm flipH="1" flipV="1">
            <a:off x="8079753" y="-2"/>
            <a:ext cx="1064246" cy="397469"/>
          </a:xfrm>
          <a:custGeom>
            <a:avLst/>
            <a:gdLst>
              <a:gd name="connsiteX0" fmla="*/ 0 w 1257300"/>
              <a:gd name="connsiteY0" fmla="*/ 0 h 397469"/>
              <a:gd name="connsiteX1" fmla="*/ 1191054 w 1257300"/>
              <a:gd name="connsiteY1" fmla="*/ 0 h 397469"/>
              <a:gd name="connsiteX2" fmla="*/ 1257300 w 1257300"/>
              <a:gd name="connsiteY2" fmla="*/ 66246 h 397469"/>
              <a:gd name="connsiteX3" fmla="*/ 1257300 w 1257300"/>
              <a:gd name="connsiteY3" fmla="*/ 397469 h 397469"/>
              <a:gd name="connsiteX4" fmla="*/ 0 w 1257300"/>
              <a:gd name="connsiteY4" fmla="*/ 397469 h 397469"/>
              <a:gd name="connsiteX5" fmla="*/ 0 w 1257300"/>
              <a:gd name="connsiteY5" fmla="*/ 0 h 397469"/>
              <a:gd name="connsiteX0" fmla="*/ 0 w 1257300"/>
              <a:gd name="connsiteY0" fmla="*/ 0 h 397469"/>
              <a:gd name="connsiteX1" fmla="*/ 1203545 w 1257300"/>
              <a:gd name="connsiteY1" fmla="*/ 0 h 397469"/>
              <a:gd name="connsiteX2" fmla="*/ 1257300 w 1257300"/>
              <a:gd name="connsiteY2" fmla="*/ 66246 h 397469"/>
              <a:gd name="connsiteX3" fmla="*/ 1257300 w 1257300"/>
              <a:gd name="connsiteY3" fmla="*/ 397469 h 397469"/>
              <a:gd name="connsiteX4" fmla="*/ 0 w 1257300"/>
              <a:gd name="connsiteY4" fmla="*/ 397469 h 397469"/>
              <a:gd name="connsiteX5" fmla="*/ 0 w 1257300"/>
              <a:gd name="connsiteY5" fmla="*/ 0 h 397469"/>
              <a:gd name="connsiteX0" fmla="*/ 0 w 1257300"/>
              <a:gd name="connsiteY0" fmla="*/ 0 h 397469"/>
              <a:gd name="connsiteX1" fmla="*/ 1203545 w 1257300"/>
              <a:gd name="connsiteY1" fmla="*/ 0 h 397469"/>
              <a:gd name="connsiteX2" fmla="*/ 1257300 w 1257300"/>
              <a:gd name="connsiteY2" fmla="*/ 51256 h 397469"/>
              <a:gd name="connsiteX3" fmla="*/ 1257300 w 1257300"/>
              <a:gd name="connsiteY3" fmla="*/ 397469 h 397469"/>
              <a:gd name="connsiteX4" fmla="*/ 0 w 1257300"/>
              <a:gd name="connsiteY4" fmla="*/ 397469 h 397469"/>
              <a:gd name="connsiteX5" fmla="*/ 0 w 1257300"/>
              <a:gd name="connsiteY5" fmla="*/ 0 h 39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7300" h="397469">
                <a:moveTo>
                  <a:pt x="0" y="0"/>
                </a:moveTo>
                <a:lnTo>
                  <a:pt x="1203545" y="0"/>
                </a:lnTo>
                <a:cubicBezTo>
                  <a:pt x="1240132" y="0"/>
                  <a:pt x="1257300" y="14669"/>
                  <a:pt x="1257300" y="51256"/>
                </a:cubicBezTo>
                <a:lnTo>
                  <a:pt x="1257300" y="397469"/>
                </a:lnTo>
                <a:lnTo>
                  <a:pt x="0" y="39746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03" y="39136"/>
            <a:ext cx="863109" cy="319193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6629400" y="6523049"/>
            <a:ext cx="2057400" cy="332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8BA37339-5342-45D3-970F-DEB9E3535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7200" y="6523049"/>
            <a:ext cx="3086100" cy="33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57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77" r:id="rId4"/>
    <p:sldLayoutId id="2147483678" r:id="rId5"/>
    <p:sldLayoutId id="2147483679" r:id="rId6"/>
    <p:sldLayoutId id="2147483674" r:id="rId7"/>
    <p:sldLayoutId id="2147483666" r:id="rId8"/>
    <p:sldLayoutId id="2147483680" r:id="rId9"/>
    <p:sldLayoutId id="2147483673" r:id="rId10"/>
    <p:sldLayoutId id="2147483675" r:id="rId11"/>
    <p:sldLayoutId id="2147483676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6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tx2"/>
        </a:buClr>
        <a:buFont typeface="Franklin Gothic Book" panose="020B0503020102020204" pitchFamily="34" charset="0"/>
        <a:buChar char="•"/>
        <a:defRPr sz="23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200"/>
        </a:spcBef>
        <a:buClr>
          <a:schemeClr val="accent5"/>
        </a:buClr>
        <a:buFont typeface="Franklin Gothic Book" panose="020B0503020102020204" pitchFamily="34" charset="0"/>
        <a:buChar char="▪"/>
        <a:defRPr sz="21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00"/>
        </a:spcBef>
        <a:buClr>
          <a:schemeClr val="accent5"/>
        </a:buClr>
        <a:buFont typeface="Franklin Gothic Book" panose="020B0503020102020204" pitchFamily="34" charset="0"/>
        <a:buChar char="–"/>
        <a:defRPr sz="18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00"/>
        </a:spcBef>
        <a:buClr>
          <a:schemeClr val="accent5"/>
        </a:buClr>
        <a:buFont typeface="Franklin Gothic Book" panose="020B0503020102020204" pitchFamily="34" charset="0"/>
        <a:buChar char="–"/>
        <a:defRPr sz="18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"/>
            <a:ext cx="9144000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9804"/>
            <a:ext cx="3380282" cy="182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7482" y="1115897"/>
            <a:ext cx="4849318" cy="5028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44005"/>
            <a:ext cx="9144000" cy="0"/>
          </a:xfrm>
          <a:prstGeom prst="line">
            <a:avLst/>
          </a:prstGeom>
          <a:ln w="38100">
            <a:solidFill>
              <a:srgbClr val="5D89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 Single Corner Rectangle 3"/>
          <p:cNvSpPr/>
          <p:nvPr userDrawn="1"/>
        </p:nvSpPr>
        <p:spPr>
          <a:xfrm flipH="1" flipV="1">
            <a:off x="8079753" y="-2"/>
            <a:ext cx="1064246" cy="397469"/>
          </a:xfrm>
          <a:custGeom>
            <a:avLst/>
            <a:gdLst>
              <a:gd name="connsiteX0" fmla="*/ 0 w 1257300"/>
              <a:gd name="connsiteY0" fmla="*/ 0 h 397469"/>
              <a:gd name="connsiteX1" fmla="*/ 1191054 w 1257300"/>
              <a:gd name="connsiteY1" fmla="*/ 0 h 397469"/>
              <a:gd name="connsiteX2" fmla="*/ 1257300 w 1257300"/>
              <a:gd name="connsiteY2" fmla="*/ 66246 h 397469"/>
              <a:gd name="connsiteX3" fmla="*/ 1257300 w 1257300"/>
              <a:gd name="connsiteY3" fmla="*/ 397469 h 397469"/>
              <a:gd name="connsiteX4" fmla="*/ 0 w 1257300"/>
              <a:gd name="connsiteY4" fmla="*/ 397469 h 397469"/>
              <a:gd name="connsiteX5" fmla="*/ 0 w 1257300"/>
              <a:gd name="connsiteY5" fmla="*/ 0 h 397469"/>
              <a:gd name="connsiteX0" fmla="*/ 0 w 1257300"/>
              <a:gd name="connsiteY0" fmla="*/ 0 h 397469"/>
              <a:gd name="connsiteX1" fmla="*/ 1203545 w 1257300"/>
              <a:gd name="connsiteY1" fmla="*/ 0 h 397469"/>
              <a:gd name="connsiteX2" fmla="*/ 1257300 w 1257300"/>
              <a:gd name="connsiteY2" fmla="*/ 66246 h 397469"/>
              <a:gd name="connsiteX3" fmla="*/ 1257300 w 1257300"/>
              <a:gd name="connsiteY3" fmla="*/ 397469 h 397469"/>
              <a:gd name="connsiteX4" fmla="*/ 0 w 1257300"/>
              <a:gd name="connsiteY4" fmla="*/ 397469 h 397469"/>
              <a:gd name="connsiteX5" fmla="*/ 0 w 1257300"/>
              <a:gd name="connsiteY5" fmla="*/ 0 h 397469"/>
              <a:gd name="connsiteX0" fmla="*/ 0 w 1257300"/>
              <a:gd name="connsiteY0" fmla="*/ 0 h 397469"/>
              <a:gd name="connsiteX1" fmla="*/ 1203545 w 1257300"/>
              <a:gd name="connsiteY1" fmla="*/ 0 h 397469"/>
              <a:gd name="connsiteX2" fmla="*/ 1257300 w 1257300"/>
              <a:gd name="connsiteY2" fmla="*/ 51256 h 397469"/>
              <a:gd name="connsiteX3" fmla="*/ 1257300 w 1257300"/>
              <a:gd name="connsiteY3" fmla="*/ 397469 h 397469"/>
              <a:gd name="connsiteX4" fmla="*/ 0 w 1257300"/>
              <a:gd name="connsiteY4" fmla="*/ 397469 h 397469"/>
              <a:gd name="connsiteX5" fmla="*/ 0 w 1257300"/>
              <a:gd name="connsiteY5" fmla="*/ 0 h 39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7300" h="397469">
                <a:moveTo>
                  <a:pt x="0" y="0"/>
                </a:moveTo>
                <a:lnTo>
                  <a:pt x="1203545" y="0"/>
                </a:lnTo>
                <a:cubicBezTo>
                  <a:pt x="1240132" y="0"/>
                  <a:pt x="1257300" y="14669"/>
                  <a:pt x="1257300" y="51256"/>
                </a:cubicBezTo>
                <a:lnTo>
                  <a:pt x="1257300" y="397469"/>
                </a:lnTo>
                <a:lnTo>
                  <a:pt x="0" y="397469"/>
                </a:lnTo>
                <a:lnTo>
                  <a:pt x="0" y="0"/>
                </a:lnTo>
                <a:close/>
              </a:path>
            </a:pathLst>
          </a:custGeom>
          <a:solidFill>
            <a:srgbClr val="002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03" y="39136"/>
            <a:ext cx="863109" cy="319193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6629400" y="6523049"/>
            <a:ext cx="2057400" cy="332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8BA37339-5342-45D3-970F-DEB9E3535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377" y="6578417"/>
            <a:ext cx="3340370" cy="279583"/>
          </a:xfrm>
          <a:prstGeom prst="rect">
            <a:avLst/>
          </a:prstGeom>
        </p:spPr>
        <p:txBody>
          <a:bodyPr/>
          <a:lstStyle/>
          <a:p>
            <a:r>
              <a:rPr lang="en-AU" sz="900" dirty="0">
                <a:solidFill>
                  <a:srgbClr val="5D89B4"/>
                </a:solidFill>
                <a:latin typeface="Calibri" panose="020F0502020204030204" pitchFamily="34" charset="0"/>
              </a:rPr>
              <a:t>MAMMSII ARNG PFOS and PFOA Drinking Water Sampling</a:t>
            </a:r>
          </a:p>
        </p:txBody>
      </p:sp>
    </p:spTree>
    <p:extLst>
      <p:ext uri="{BB962C8B-B14F-4D97-AF65-F5344CB8AC3E}">
        <p14:creationId xmlns:p14="http://schemas.microsoft.com/office/powerpoint/2010/main" val="376555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bg2"/>
        </a:buClr>
        <a:buFont typeface="Franklin Gothic Book" panose="020B0503020102020204" pitchFamily="34" charset="0"/>
        <a:buChar char="•"/>
        <a:defRPr sz="23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Franklin Gothic Book" panose="020B0503020102020204" pitchFamily="34" charset="0"/>
        <a:buChar char="▪"/>
        <a:defRPr sz="21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Franklin Gothic Book" panose="020B0503020102020204" pitchFamily="34" charset="0"/>
        <a:buChar char="–"/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Franklin Gothic Book" panose="020B0503020102020204" pitchFamily="34" charset="0"/>
        <a:buChar char="–"/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vyairport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eaonline.eea.state.ma.us/portal#!/search/wastesite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https/www.bu.edu/sph/about/departments/environmental-health/research/research-groups-and-centers/superfund-research-program-at-boston-university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21036D-404C-4BB9-9F3B-513D77F8DA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-9524" y="4684556"/>
            <a:ext cx="9012010" cy="404515"/>
          </a:xfrm>
        </p:spPr>
        <p:txBody>
          <a:bodyPr>
            <a:noAutofit/>
          </a:bodyPr>
          <a:lstStyle/>
          <a:p>
            <a:r>
              <a:rPr lang="en-US" sz="1800" dirty="0"/>
              <a:t>Presented by Ron Myrick, P.E., L.S.P.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3157" y="353596"/>
            <a:ext cx="4443111" cy="1945215"/>
          </a:xfrm>
        </p:spPr>
        <p:txBody>
          <a:bodyPr>
            <a:normAutofit/>
          </a:bodyPr>
          <a:lstStyle/>
          <a:p>
            <a:r>
              <a:rPr lang="en-US" sz="2800" dirty="0"/>
              <a:t>PFAS Study Status </a:t>
            </a:r>
          </a:p>
          <a:p>
            <a:r>
              <a:rPr lang="en-US" sz="2800" dirty="0"/>
              <a:t>January 30, 2019</a:t>
            </a:r>
          </a:p>
          <a:p>
            <a:r>
              <a:rPr lang="en-US" sz="2800" dirty="0"/>
              <a:t>Martha’s Vineyard Airport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1169BBA7-E06F-4B9F-9113-3146DB86594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" t="3790" r="64" b="18321"/>
          <a:stretch/>
        </p:blipFill>
        <p:spPr>
          <a:xfrm>
            <a:off x="561771" y="3688909"/>
            <a:ext cx="2239795" cy="2239795"/>
          </a:xfrm>
          <a:effectLst>
            <a:innerShdw blurRad="127000">
              <a:prstClr val="black">
                <a:alpha val="43000"/>
              </a:prstClr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6F17CB-4678-4337-8021-8217D7C62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689" y="113122"/>
            <a:ext cx="1627277" cy="89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61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4543" y="1482801"/>
            <a:ext cx="7990114" cy="4681728"/>
          </a:xfrm>
        </p:spPr>
        <p:txBody>
          <a:bodyPr>
            <a:normAutofit/>
          </a:bodyPr>
          <a:lstStyle/>
          <a:p>
            <a:pPr marL="800100" lvl="1" indent="-342900"/>
            <a:endParaRPr lang="en-US" sz="2300" dirty="0"/>
          </a:p>
          <a:p>
            <a:pPr lvl="1"/>
            <a:endParaRPr lang="en-US" sz="26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500188" y="154379"/>
            <a:ext cx="6763253" cy="967235"/>
          </a:xfrm>
        </p:spPr>
        <p:txBody>
          <a:bodyPr/>
          <a:lstStyle/>
          <a:p>
            <a:r>
              <a:rPr lang="en-US" dirty="0"/>
              <a:t>Private Well Sampling Results Summary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6885462" y="6525716"/>
            <a:ext cx="1801338" cy="332284"/>
          </a:xfrm>
        </p:spPr>
        <p:txBody>
          <a:bodyPr/>
          <a:lstStyle/>
          <a:p>
            <a:fld id="{4E546745-A3BB-48FF-93A2-7A23F74E5EC3}" type="slidenum">
              <a:rPr lang="en-US" smtClean="0"/>
              <a:t>10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B6CDAE-C40F-4784-A237-4595B9E445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64" y="1435853"/>
            <a:ext cx="7459272" cy="497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62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1420" y="1482801"/>
            <a:ext cx="7981227" cy="4246880"/>
          </a:xfrm>
        </p:spPr>
        <p:txBody>
          <a:bodyPr>
            <a:normAutofit fontScale="85000" lnSpcReduction="10000"/>
          </a:bodyPr>
          <a:lstStyle/>
          <a:p>
            <a:r>
              <a:rPr lang="en-US" sz="3300" dirty="0">
                <a:solidFill>
                  <a:schemeClr val="tx2"/>
                </a:solidFill>
              </a:rPr>
              <a:t>(110) private wells sampled and reported to date</a:t>
            </a:r>
          </a:p>
          <a:p>
            <a:pPr lvl="1"/>
            <a:r>
              <a:rPr lang="en-US" sz="3100" dirty="0"/>
              <a:t>Detected target 5 PFAS up to 1,358 ppt</a:t>
            </a:r>
          </a:p>
          <a:p>
            <a:pPr lvl="1"/>
            <a:r>
              <a:rPr lang="en-US" sz="3100" dirty="0"/>
              <a:t>(14) results exceed MassDEP guideline of 70 ppt</a:t>
            </a:r>
          </a:p>
          <a:p>
            <a:pPr lvl="1"/>
            <a:r>
              <a:rPr lang="en-US" sz="3100" dirty="0"/>
              <a:t>(13) results between 20 ppt and 70 ppt</a:t>
            </a:r>
          </a:p>
          <a:p>
            <a:pPr lvl="1"/>
            <a:r>
              <a:rPr lang="en-US" sz="3100" dirty="0"/>
              <a:t>Higher PFAS concentrations closer to E-WT Road</a:t>
            </a:r>
          </a:p>
          <a:p>
            <a:r>
              <a:rPr lang="en-US" sz="3300" dirty="0">
                <a:solidFill>
                  <a:schemeClr val="tx2"/>
                </a:solidFill>
              </a:rPr>
              <a:t>(2) additional private wells sampled 1/30/2019</a:t>
            </a:r>
          </a:p>
          <a:p>
            <a:r>
              <a:rPr lang="en-US" sz="3300" dirty="0">
                <a:solidFill>
                  <a:schemeClr val="tx2"/>
                </a:solidFill>
              </a:rPr>
              <a:t>Continued additional sampling of monitoring wells and private wells in response to investigation results</a:t>
            </a:r>
            <a:endParaRPr lang="en-US" sz="3300" dirty="0"/>
          </a:p>
          <a:p>
            <a:pPr lvl="1"/>
            <a:endParaRPr lang="en-US" sz="26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Well Sampling Overview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6885462" y="6525716"/>
            <a:ext cx="1801338" cy="332284"/>
          </a:xfrm>
        </p:spPr>
        <p:txBody>
          <a:bodyPr/>
          <a:lstStyle/>
          <a:p>
            <a:fld id="{4E546745-A3BB-48FF-93A2-7A23F74E5EC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794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3951" y="1482801"/>
            <a:ext cx="8820178" cy="4681728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>
                <a:solidFill>
                  <a:schemeClr val="tx2"/>
                </a:solidFill>
              </a:rPr>
              <a:t>Immediate Response Action Plan submitted to MassDEP on 1/18/2019</a:t>
            </a:r>
          </a:p>
          <a:p>
            <a:pPr lvl="1"/>
            <a:r>
              <a:rPr lang="en-US" sz="2800" dirty="0"/>
              <a:t>Summary of investigation to date</a:t>
            </a:r>
          </a:p>
          <a:p>
            <a:pPr lvl="1"/>
            <a:r>
              <a:rPr lang="en-US" sz="2800" dirty="0"/>
              <a:t>Plan for near-term response actions</a:t>
            </a:r>
          </a:p>
          <a:p>
            <a:pPr lvl="2"/>
            <a:r>
              <a:rPr lang="en-US" sz="2500" dirty="0"/>
              <a:t>Bottled water</a:t>
            </a:r>
          </a:p>
          <a:p>
            <a:pPr lvl="2"/>
            <a:r>
              <a:rPr lang="en-US" sz="2500" dirty="0"/>
              <a:t>Point-of-entry (whole house) treatment systems</a:t>
            </a:r>
          </a:p>
          <a:p>
            <a:pPr lvl="1"/>
            <a:r>
              <a:rPr lang="en-US" sz="2800" dirty="0"/>
              <a:t>Additional source assessment plan</a:t>
            </a:r>
          </a:p>
          <a:p>
            <a:pPr lvl="2"/>
            <a:r>
              <a:rPr lang="en-US" sz="2500" dirty="0"/>
              <a:t>Potential contributing PFAS sources</a:t>
            </a:r>
          </a:p>
          <a:p>
            <a:pPr lvl="1"/>
            <a:r>
              <a:rPr lang="en-US" sz="2800" dirty="0"/>
              <a:t>Investigation to support long-term solutions</a:t>
            </a:r>
          </a:p>
          <a:p>
            <a:pPr lvl="1"/>
            <a:r>
              <a:rPr lang="en-US" sz="2800" dirty="0"/>
              <a:t>Monitoring plan within study area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i="1" dirty="0"/>
              <a:t>MassDEP has 21 days to provide comments</a:t>
            </a:r>
            <a:endParaRPr lang="en-US" sz="2500" i="1" dirty="0"/>
          </a:p>
          <a:p>
            <a:pPr marL="0" indent="0">
              <a:buNone/>
            </a:pPr>
            <a:endParaRPr lang="en-US" sz="3000" dirty="0">
              <a:solidFill>
                <a:schemeClr val="tx2"/>
              </a:solidFill>
            </a:endParaRPr>
          </a:p>
          <a:p>
            <a:pPr lvl="1"/>
            <a:endParaRPr lang="en-US" sz="2800" dirty="0"/>
          </a:p>
          <a:p>
            <a:pPr marL="800100" lvl="1" indent="-342900"/>
            <a:endParaRPr lang="en-US" sz="2300" dirty="0"/>
          </a:p>
          <a:p>
            <a:pPr lvl="1"/>
            <a:endParaRPr lang="en-US" sz="26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Immediate Response Action Plan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6885462" y="6525716"/>
            <a:ext cx="1801338" cy="332284"/>
          </a:xfrm>
        </p:spPr>
        <p:txBody>
          <a:bodyPr/>
          <a:lstStyle/>
          <a:p>
            <a:fld id="{4E546745-A3BB-48FF-93A2-7A23F74E5EC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459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8407" y="1482801"/>
            <a:ext cx="8895593" cy="4681728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Point-of-Entry (whole house) treatment systems are planned for private wells where the sum of the 5 target PFAS is greater than 20 ppt. 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Conservative target concentration due to current unknowns regarding PFAS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Considers background presence of PFAS in the environment that are unrelated to AFFF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current MassDEP finalized risk-based standards</a:t>
            </a:r>
          </a:p>
          <a:p>
            <a:pPr lvl="2"/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Reconsideration of the target concentration for treatment is warranted once MassDEP issues risk-based standards</a:t>
            </a:r>
          </a:p>
          <a:p>
            <a:pPr lvl="2"/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Review of detectable PFAS (less than 20 ppt) in collaboration with MassDEP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Point-of-Entry Treatment Systems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6885462" y="6525716"/>
            <a:ext cx="1801338" cy="332284"/>
          </a:xfrm>
        </p:spPr>
        <p:txBody>
          <a:bodyPr/>
          <a:lstStyle/>
          <a:p>
            <a:fld id="{4E546745-A3BB-48FF-93A2-7A23F74E5EC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66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8114" y="1482801"/>
            <a:ext cx="8866015" cy="468172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Point-of-Entry treatment systems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12” x 42”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upflow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type polyethylene vessel with 55 pounds of granular activated carbon (GAC) connected in series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Cartridge sediment filter 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Flow totalizer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Proven effectiveness and readily-available technology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Installations planned winter/spring</a:t>
            </a:r>
          </a:p>
          <a:p>
            <a:pPr marL="800100" lvl="1" indent="-342900"/>
            <a:endParaRPr lang="en-US" sz="2300" dirty="0"/>
          </a:p>
          <a:p>
            <a:pPr lvl="1"/>
            <a:endParaRPr lang="en-US" sz="26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Point-of-Entry Treatment Systems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6885462" y="6525716"/>
            <a:ext cx="1801338" cy="332284"/>
          </a:xfrm>
        </p:spPr>
        <p:txBody>
          <a:bodyPr/>
          <a:lstStyle/>
          <a:p>
            <a:fld id="{4E546745-A3BB-48FF-93A2-7A23F74E5EC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112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4542" y="1482801"/>
            <a:ext cx="8719458" cy="476015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300" dirty="0"/>
          </a:p>
          <a:p>
            <a:pPr lvl="1"/>
            <a:endParaRPr lang="en-US" sz="26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500188" y="154379"/>
            <a:ext cx="7107111" cy="967235"/>
          </a:xfrm>
        </p:spPr>
        <p:txBody>
          <a:bodyPr/>
          <a:lstStyle/>
          <a:p>
            <a:r>
              <a:rPr lang="en-US" dirty="0"/>
              <a:t>Initial POE Treatment System Install and Test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6885462" y="6525716"/>
            <a:ext cx="1801338" cy="332284"/>
          </a:xfrm>
        </p:spPr>
        <p:txBody>
          <a:bodyPr/>
          <a:lstStyle/>
          <a:p>
            <a:fld id="{4E546745-A3BB-48FF-93A2-7A23F74E5EC3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400ED9-1BE3-4B73-A3B4-3A877C1076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34" y="1386379"/>
            <a:ext cx="660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06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4542" y="1482801"/>
            <a:ext cx="8719458" cy="476015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300" dirty="0"/>
          </a:p>
          <a:p>
            <a:pPr lvl="1"/>
            <a:endParaRPr lang="en-US" sz="26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500188" y="154379"/>
            <a:ext cx="7272211" cy="967235"/>
          </a:xfrm>
        </p:spPr>
        <p:txBody>
          <a:bodyPr/>
          <a:lstStyle/>
          <a:p>
            <a:r>
              <a:rPr lang="en-US" dirty="0"/>
              <a:t>Initial POE Treatment System Install and Test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6885462" y="6525716"/>
            <a:ext cx="1801338" cy="332284"/>
          </a:xfrm>
        </p:spPr>
        <p:txBody>
          <a:bodyPr/>
          <a:lstStyle/>
          <a:p>
            <a:fld id="{4E546745-A3BB-48FF-93A2-7A23F74E5EC3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400ED9-1BE3-4B73-A3B4-3A877C1076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6991"/>
            <a:ext cx="9144000" cy="368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23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4543" y="1482801"/>
            <a:ext cx="8659586" cy="4681728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>
                <a:solidFill>
                  <a:schemeClr val="tx2"/>
                </a:solidFill>
              </a:rPr>
              <a:t>Install treatment systems</a:t>
            </a:r>
          </a:p>
          <a:p>
            <a:pPr lvl="1"/>
            <a:r>
              <a:rPr lang="en-US" sz="2600" dirty="0"/>
              <a:t>Monitor performance through sampling initially and periodically</a:t>
            </a:r>
          </a:p>
          <a:p>
            <a:r>
              <a:rPr lang="en-US" sz="3000" dirty="0">
                <a:solidFill>
                  <a:schemeClr val="tx2"/>
                </a:solidFill>
              </a:rPr>
              <a:t>Continue to sample residential wells in study area</a:t>
            </a:r>
          </a:p>
          <a:p>
            <a:pPr lvl="1"/>
            <a:r>
              <a:rPr lang="en-US" sz="2600" dirty="0"/>
              <a:t>Address data gaps in study area</a:t>
            </a:r>
          </a:p>
          <a:p>
            <a:pPr lvl="1"/>
            <a:r>
              <a:rPr lang="en-US" sz="2600" dirty="0"/>
              <a:t>Resample select private wells</a:t>
            </a:r>
          </a:p>
          <a:p>
            <a:r>
              <a:rPr lang="en-US" sz="3000" dirty="0">
                <a:solidFill>
                  <a:schemeClr val="tx2"/>
                </a:solidFill>
              </a:rPr>
              <a:t>Evaluate PFAS sources and groundwater migration </a:t>
            </a:r>
            <a:endParaRPr lang="en-US" sz="2800" dirty="0">
              <a:solidFill>
                <a:schemeClr val="tx2"/>
              </a:solidFill>
            </a:endParaRPr>
          </a:p>
          <a:p>
            <a:pPr lvl="1"/>
            <a:r>
              <a:rPr lang="en-US" sz="2800" dirty="0"/>
              <a:t>Assess potential current and historic PFAS sources</a:t>
            </a:r>
          </a:p>
          <a:p>
            <a:pPr lvl="1"/>
            <a:r>
              <a:rPr lang="en-US" sz="2800" dirty="0"/>
              <a:t>Install and sample new monitoring wells </a:t>
            </a:r>
            <a:endParaRPr lang="en-US" sz="2600" dirty="0">
              <a:solidFill>
                <a:srgbClr val="2A2C27"/>
              </a:solidFill>
            </a:endParaRPr>
          </a:p>
          <a:p>
            <a:pPr lvl="0">
              <a:buClr>
                <a:srgbClr val="003478"/>
              </a:buClr>
            </a:pPr>
            <a:r>
              <a:rPr lang="en-US" sz="3000" dirty="0">
                <a:solidFill>
                  <a:srgbClr val="003478"/>
                </a:solidFill>
              </a:rPr>
              <a:t>Evaluate long-term solutions</a:t>
            </a:r>
            <a:endParaRPr lang="en-US" sz="2800" dirty="0">
              <a:solidFill>
                <a:srgbClr val="003478"/>
              </a:solidFill>
            </a:endParaRPr>
          </a:p>
          <a:p>
            <a:pPr lvl="1">
              <a:buClr>
                <a:srgbClr val="675C53"/>
              </a:buClr>
            </a:pPr>
            <a:r>
              <a:rPr lang="en-US" sz="2800" dirty="0"/>
              <a:t>Mitigate PFAS sources and migration</a:t>
            </a:r>
            <a:endParaRPr lang="en-US" sz="3000" dirty="0">
              <a:solidFill>
                <a:schemeClr val="tx2"/>
              </a:solidFill>
            </a:endParaRPr>
          </a:p>
          <a:p>
            <a:pPr lvl="1"/>
            <a:endParaRPr lang="en-US" sz="2800" dirty="0"/>
          </a:p>
          <a:p>
            <a:pPr marL="800100" lvl="1" indent="-342900"/>
            <a:endParaRPr lang="en-US" sz="2300" dirty="0"/>
          </a:p>
          <a:p>
            <a:pPr lvl="1"/>
            <a:endParaRPr lang="en-US" sz="26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Investigation and Monitoring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6885462" y="6525716"/>
            <a:ext cx="1801338" cy="332284"/>
          </a:xfrm>
        </p:spPr>
        <p:txBody>
          <a:bodyPr/>
          <a:lstStyle/>
          <a:p>
            <a:fld id="{4E546745-A3BB-48FF-93A2-7A23F74E5EC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57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4543" y="1482800"/>
            <a:ext cx="8427226" cy="4408953"/>
          </a:xfrm>
        </p:spPr>
        <p:txBody>
          <a:bodyPr>
            <a:normAutofit fontScale="92500"/>
          </a:bodyPr>
          <a:lstStyle/>
          <a:p>
            <a:r>
              <a:rPr lang="en-US" sz="2800" i="1" dirty="0">
                <a:solidFill>
                  <a:schemeClr val="tx2"/>
                </a:solidFill>
              </a:rPr>
              <a:t>Immediate Response Action Plan </a:t>
            </a:r>
            <a:r>
              <a:rPr lang="en-US" sz="2800" dirty="0">
                <a:solidFill>
                  <a:schemeClr val="tx2"/>
                </a:solidFill>
              </a:rPr>
              <a:t>availability</a:t>
            </a:r>
          </a:p>
          <a:p>
            <a:pPr lvl="1"/>
            <a:r>
              <a:rPr lang="en-US" sz="2600" dirty="0">
                <a:solidFill>
                  <a:schemeClr val="tx2"/>
                </a:solidFill>
              </a:rPr>
              <a:t>Martha’s Vineyard Airport website (</a:t>
            </a:r>
            <a:r>
              <a:rPr lang="en-US" sz="2600" dirty="0">
                <a:solidFill>
                  <a:schemeClr val="tx2"/>
                </a:solidFill>
                <a:hlinkClick r:id="rId3"/>
              </a:rPr>
              <a:t>www.mvyairport.com</a:t>
            </a:r>
            <a:r>
              <a:rPr lang="en-US" sz="2600" dirty="0">
                <a:solidFill>
                  <a:schemeClr val="tx2"/>
                </a:solidFill>
              </a:rPr>
              <a:t>)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Download from MassDEP website under RTN 4-27571</a:t>
            </a:r>
          </a:p>
          <a:p>
            <a:pPr marL="45720" indent="0">
              <a:buNone/>
            </a:pPr>
            <a:r>
              <a:rPr lang="en-US" sz="3000" dirty="0">
                <a:solidFill>
                  <a:schemeClr val="tx2"/>
                </a:solidFill>
              </a:rPr>
              <a:t>(</a:t>
            </a:r>
            <a:r>
              <a:rPr lang="en-US" sz="2600" dirty="0">
                <a:solidFill>
                  <a:schemeClr val="tx2"/>
                </a:solidFill>
                <a:hlinkClick r:id="rId4"/>
              </a:rPr>
              <a:t>https://eeaonline.eea.state.ma.us/portal#!/search/wastesite</a:t>
            </a:r>
            <a:r>
              <a:rPr lang="en-US" sz="2600" dirty="0">
                <a:solidFill>
                  <a:schemeClr val="tx2"/>
                </a:solidFill>
              </a:rPr>
              <a:t>)</a:t>
            </a:r>
          </a:p>
          <a:p>
            <a:r>
              <a:rPr lang="en-US" sz="3000" dirty="0">
                <a:solidFill>
                  <a:schemeClr val="tx2"/>
                </a:solidFill>
              </a:rPr>
              <a:t>Parties on distribution list will be provided notice regarding report availability</a:t>
            </a:r>
          </a:p>
          <a:p>
            <a:r>
              <a:rPr lang="en-US" sz="3000" dirty="0">
                <a:solidFill>
                  <a:schemeClr val="tx2"/>
                </a:solidFill>
              </a:rPr>
              <a:t>Updates during MVAC meetings</a:t>
            </a:r>
          </a:p>
          <a:p>
            <a:r>
              <a:rPr lang="en-US" sz="3000" dirty="0">
                <a:solidFill>
                  <a:schemeClr val="tx2"/>
                </a:solidFill>
              </a:rPr>
              <a:t>Monthly IRA Status Reports to MassDEP</a:t>
            </a:r>
            <a:endParaRPr lang="en-US" sz="2800" dirty="0">
              <a:solidFill>
                <a:schemeClr val="tx2"/>
              </a:solidFill>
            </a:endParaRPr>
          </a:p>
          <a:p>
            <a:endParaRPr lang="en-US" sz="2800" dirty="0">
              <a:solidFill>
                <a:schemeClr val="tx2"/>
              </a:solidFill>
            </a:endParaRPr>
          </a:p>
          <a:p>
            <a:pPr lvl="1"/>
            <a:endParaRPr lang="en-US" sz="2800" dirty="0">
              <a:solidFill>
                <a:schemeClr val="tx2"/>
              </a:solidFill>
            </a:endParaRPr>
          </a:p>
          <a:p>
            <a:pPr lvl="1"/>
            <a:endParaRPr lang="en-US" sz="2800" dirty="0"/>
          </a:p>
          <a:p>
            <a:pPr marL="800100" lvl="1" indent="-342900"/>
            <a:endParaRPr lang="en-US" sz="2300" dirty="0"/>
          </a:p>
          <a:p>
            <a:pPr lvl="1"/>
            <a:endParaRPr lang="en-US" sz="26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Outreach and Reports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6885462" y="6525716"/>
            <a:ext cx="1801338" cy="332284"/>
          </a:xfrm>
        </p:spPr>
        <p:txBody>
          <a:bodyPr/>
          <a:lstStyle/>
          <a:p>
            <a:fld id="{4E546745-A3BB-48FF-93A2-7A23F74E5EC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334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738" y="952107"/>
            <a:ext cx="7827713" cy="5288820"/>
          </a:xfrm>
        </p:spPr>
        <p:txBody>
          <a:bodyPr>
            <a:noAutofit/>
          </a:bodyPr>
          <a:lstStyle/>
          <a:p>
            <a:br>
              <a:rPr lang="en-US" sz="6000" dirty="0"/>
            </a:br>
            <a:r>
              <a:rPr lang="en-US" sz="2200" u="sng" dirty="0"/>
              <a:t>Licensed Site Professional/Project Manager</a:t>
            </a:r>
            <a:br>
              <a:rPr lang="en-US" sz="2200" dirty="0"/>
            </a:br>
            <a:r>
              <a:rPr lang="en-US" sz="2200" dirty="0"/>
              <a:t>Ronald E. Myrick, Jr., P.E., L.S.P.</a:t>
            </a:r>
            <a:br>
              <a:rPr lang="en-US" sz="2200" dirty="0"/>
            </a:br>
            <a:r>
              <a:rPr lang="en-US" sz="2200" dirty="0"/>
              <a:t>ron.myrick@tetratech.com</a:t>
            </a:r>
            <a:br>
              <a:rPr lang="en-US" sz="2200" dirty="0"/>
            </a:br>
            <a:r>
              <a:rPr lang="en-US" sz="2200" dirty="0"/>
              <a:t>508-786-2363</a:t>
            </a:r>
            <a:br>
              <a:rPr lang="en-US" sz="2200" dirty="0"/>
            </a:br>
            <a:br>
              <a:rPr lang="en-US" sz="2200" dirty="0"/>
            </a:br>
            <a:r>
              <a:rPr lang="en-US" sz="2200" u="sng" dirty="0"/>
              <a:t>MassDEP Contact</a:t>
            </a:r>
            <a:br>
              <a:rPr lang="en-US" sz="2200" dirty="0"/>
            </a:br>
            <a:r>
              <a:rPr lang="en-US" sz="2200" dirty="0"/>
              <a:t>Angela Gallagher</a:t>
            </a:r>
            <a:br>
              <a:rPr lang="en-US" sz="2200" dirty="0"/>
            </a:br>
            <a:r>
              <a:rPr lang="en-US" sz="2200" dirty="0"/>
              <a:t>Angela.Gallagher@state.ma.us</a:t>
            </a:r>
            <a:br>
              <a:rPr lang="en-US" sz="2200" dirty="0"/>
            </a:br>
            <a:r>
              <a:rPr lang="en-US" sz="2200" dirty="0"/>
              <a:t>508-946-2790</a:t>
            </a:r>
            <a:br>
              <a:rPr lang="en-US" sz="2200" dirty="0">
                <a:solidFill>
                  <a:schemeClr val="tx2"/>
                </a:solidFill>
              </a:rPr>
            </a:br>
            <a:br>
              <a:rPr lang="en-US" sz="2200" u="sng" dirty="0"/>
            </a:br>
            <a:r>
              <a:rPr lang="en-US" sz="2200" u="sng" dirty="0"/>
              <a:t>Toxicity and Risk Assessment Support</a:t>
            </a:r>
            <a:br>
              <a:rPr lang="en-US" sz="2200" dirty="0"/>
            </a:br>
            <a:r>
              <a:rPr lang="en-US" sz="2200" dirty="0"/>
              <a:t>Not paid by Tetra Tech or MVAC but funded by a Federal Grant</a:t>
            </a:r>
            <a:br>
              <a:rPr lang="en-US" sz="2200" dirty="0"/>
            </a:br>
            <a:r>
              <a:rPr lang="en-US" sz="2200" dirty="0"/>
              <a:t>Wendy Heiger-Bernays, PhD</a:t>
            </a:r>
            <a:br>
              <a:rPr lang="en-US" sz="2200" dirty="0"/>
            </a:br>
            <a:r>
              <a:rPr lang="en-US" sz="2200" dirty="0">
                <a:solidFill>
                  <a:schemeClr val="accent6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Boston University Superfund Research Program</a:t>
            </a:r>
            <a:br>
              <a:rPr lang="en-US" sz="2200" baseline="30000" dirty="0"/>
            </a:br>
            <a:r>
              <a:rPr lang="en-US" sz="2200" dirty="0"/>
              <a:t>whb@bu.edu</a:t>
            </a:r>
            <a:br>
              <a:rPr lang="en-US" sz="2200" dirty="0"/>
            </a:br>
            <a:r>
              <a:rPr lang="en-US" sz="2200" dirty="0"/>
              <a:t>617-358-2431</a:t>
            </a:r>
            <a:br>
              <a:rPr lang="en-US" sz="2500" dirty="0"/>
            </a:b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885462" y="6525716"/>
            <a:ext cx="1801338" cy="332284"/>
          </a:xfrm>
        </p:spPr>
        <p:txBody>
          <a:bodyPr/>
          <a:lstStyle/>
          <a:p>
            <a:fld id="{4E546745-A3BB-48FF-93A2-7A23F74E5EC3}" type="slidenum">
              <a:rPr lang="en-US" smtClean="0"/>
              <a:t>19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32C036-5FA4-4289-9FE6-1765C5AA21C0}"/>
              </a:ext>
            </a:extLst>
          </p:cNvPr>
          <p:cNvSpPr/>
          <p:nvPr/>
        </p:nvSpPr>
        <p:spPr>
          <a:xfrm>
            <a:off x="457200" y="4487558"/>
            <a:ext cx="3522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0479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4543" y="1482802"/>
            <a:ext cx="7377218" cy="3483482"/>
          </a:xfrm>
        </p:spPr>
        <p:txBody>
          <a:bodyPr>
            <a:normAutofit fontScale="92500"/>
          </a:bodyPr>
          <a:lstStyle/>
          <a:p>
            <a:r>
              <a:rPr lang="en-US" sz="3000" dirty="0">
                <a:solidFill>
                  <a:schemeClr val="tx2"/>
                </a:solidFill>
              </a:rPr>
              <a:t>PFAS and AFFF Background</a:t>
            </a:r>
          </a:p>
          <a:p>
            <a:r>
              <a:rPr lang="en-US" sz="3000" dirty="0">
                <a:solidFill>
                  <a:schemeClr val="tx2"/>
                </a:solidFill>
              </a:rPr>
              <a:t>Initial MVY Study Summary</a:t>
            </a:r>
          </a:p>
          <a:p>
            <a:r>
              <a:rPr lang="en-US" sz="3000" dirty="0">
                <a:solidFill>
                  <a:schemeClr val="tx2"/>
                </a:solidFill>
              </a:rPr>
              <a:t>Private Well Sampling Results Summary</a:t>
            </a:r>
          </a:p>
          <a:p>
            <a:pPr lvl="0">
              <a:buClr>
                <a:srgbClr val="003478"/>
              </a:buClr>
            </a:pPr>
            <a:r>
              <a:rPr lang="en-US" sz="3000" dirty="0">
                <a:solidFill>
                  <a:srgbClr val="003478"/>
                </a:solidFill>
              </a:rPr>
              <a:t>Immediate Response Action Plan to MassDEP</a:t>
            </a:r>
            <a:endParaRPr lang="en-US" sz="3000" dirty="0">
              <a:solidFill>
                <a:schemeClr val="tx2"/>
              </a:solidFill>
            </a:endParaRPr>
          </a:p>
          <a:p>
            <a:r>
              <a:rPr lang="en-US" sz="3000" dirty="0">
                <a:solidFill>
                  <a:schemeClr val="tx2"/>
                </a:solidFill>
              </a:rPr>
              <a:t>Initial Treatment System Install and Test</a:t>
            </a:r>
          </a:p>
          <a:p>
            <a:r>
              <a:rPr lang="en-US" sz="3000" dirty="0">
                <a:solidFill>
                  <a:schemeClr val="tx2"/>
                </a:solidFill>
              </a:rPr>
              <a:t>Public Outreach and Communication</a:t>
            </a:r>
          </a:p>
          <a:p>
            <a:pPr marL="800100" lvl="1" indent="-342900"/>
            <a:endParaRPr lang="en-US" sz="2300" dirty="0"/>
          </a:p>
          <a:p>
            <a:pPr lvl="1"/>
            <a:endParaRPr lang="en-US" sz="26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Overview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6885462" y="6525716"/>
            <a:ext cx="1801338" cy="332284"/>
          </a:xfrm>
        </p:spPr>
        <p:txBody>
          <a:bodyPr/>
          <a:lstStyle/>
          <a:p>
            <a:fld id="{4E546745-A3BB-48FF-93A2-7A23F74E5EC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07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PFAS Background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198856" y="1497776"/>
            <a:ext cx="5778230" cy="464911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Manufactured since the 1940s</a:t>
            </a:r>
          </a:p>
          <a:p>
            <a:r>
              <a:rPr lang="en-US" sz="2400" dirty="0">
                <a:solidFill>
                  <a:schemeClr val="tx2"/>
                </a:solidFill>
              </a:rPr>
              <a:t>Very stable compounds</a:t>
            </a:r>
          </a:p>
          <a:p>
            <a:r>
              <a:rPr lang="en-US" sz="2400" dirty="0">
                <a:solidFill>
                  <a:schemeClr val="tx2"/>
                </a:solidFill>
              </a:rPr>
              <a:t>Water soluble and mobile in groundwater</a:t>
            </a:r>
          </a:p>
          <a:p>
            <a:r>
              <a:rPr lang="en-US" sz="2400" dirty="0">
                <a:solidFill>
                  <a:schemeClr val="tx2"/>
                </a:solidFill>
              </a:rPr>
              <a:t>Bioaccumulate</a:t>
            </a:r>
          </a:p>
          <a:p>
            <a:r>
              <a:rPr lang="en-US" sz="2400" dirty="0">
                <a:solidFill>
                  <a:schemeClr val="tx2"/>
                </a:solidFill>
              </a:rPr>
              <a:t>Some PFAS compounds determined to be toxic with high concentrations and/or long-term exposure:</a:t>
            </a:r>
          </a:p>
          <a:p>
            <a:pPr lvl="1"/>
            <a:r>
              <a:rPr lang="en-US" sz="2200" dirty="0"/>
              <a:t>Developmental effects in fetuses </a:t>
            </a:r>
          </a:p>
          <a:p>
            <a:pPr lvl="1"/>
            <a:r>
              <a:rPr lang="en-US" sz="2200" dirty="0"/>
              <a:t>Likely impacts to thyroid, liver, kidneys, hormone levels and the immune system </a:t>
            </a:r>
          </a:p>
          <a:p>
            <a:pPr lvl="1"/>
            <a:r>
              <a:rPr lang="en-US" sz="2200" dirty="0"/>
              <a:t>Possible cancer risk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37339-5342-45D3-970F-DEB9E353596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B390C80-07C5-4D30-9D26-104E5F25E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4" y="3107218"/>
            <a:ext cx="2935224" cy="275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6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1058901"/>
            <a:ext cx="3086100" cy="1296550"/>
          </a:xfrm>
        </p:spPr>
        <p:txBody>
          <a:bodyPr>
            <a:normAutofit/>
          </a:bodyPr>
          <a:lstStyle/>
          <a:p>
            <a:r>
              <a:rPr lang="en-US" dirty="0"/>
              <a:t>Where are PFASs found?</a:t>
            </a:r>
            <a:endParaRPr lang="en-AU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2703" y="2492612"/>
            <a:ext cx="2231281" cy="1816160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1200"/>
              </a:spcBef>
              <a:buClrTx/>
              <a:buFont typeface="Arial" pitchFamily="34" charset="0"/>
              <a:buNone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spcBef>
                <a:spcPts val="600"/>
              </a:spcBef>
              <a:buClrTx/>
              <a:buFont typeface="Arial" pitchFamily="34" charset="0"/>
              <a:buChar char="–"/>
              <a:defRPr sz="13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400" rtl="0" eaLnBrk="1" latinLnBrk="0" hangingPunct="1">
              <a:spcBef>
                <a:spcPts val="600"/>
              </a:spcBef>
              <a:buClrTx/>
              <a:buFont typeface="Arial" pitchFamily="34" charset="0"/>
              <a:buChar char="–"/>
              <a:defRPr sz="13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400" rtl="0" eaLnBrk="1" latinLnBrk="0" hangingPunct="1">
              <a:spcBef>
                <a:spcPts val="600"/>
              </a:spcBef>
              <a:buClrTx/>
              <a:buFont typeface="Arial" pitchFamily="34" charset="0"/>
              <a:buChar char="–"/>
              <a:defRPr sz="13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spcBef>
                <a:spcPts val="600"/>
              </a:spcBef>
              <a:buClrTx/>
              <a:buFont typeface="Arial" pitchFamily="34" charset="0"/>
              <a:buChar char="–"/>
              <a:defRPr sz="13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000" b="0" i="0" u="none" strike="noStrike" kern="1200" cap="none" spc="30" normalizeH="0" baseline="0" noProof="0" dirty="0">
                <a:ln>
                  <a:noFill/>
                </a:ln>
                <a:solidFill>
                  <a:srgbClr val="004165">
                    <a:lumMod val="10000"/>
                    <a:lumOff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PFASs are present in numerous everyday products and supplies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12820" y="565780"/>
            <a:ext cx="569379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marR="0" lvl="1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Teflon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(e.g. non-stick cookware)</a:t>
            </a:r>
          </a:p>
          <a:p>
            <a:pPr marL="231775" marR="0" lvl="1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Waterproof </a:t>
            </a:r>
            <a:r>
              <a:rPr lang="en-AU" sz="2000" b="1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textiles </a:t>
            </a:r>
            <a:r>
              <a:rPr lang="en-AU" sz="2000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(e.g. </a:t>
            </a:r>
            <a:r>
              <a:rPr kumimoji="0" lang="en-AU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Tyvek, </a:t>
            </a:r>
            <a:r>
              <a:rPr kumimoji="0" lang="en-AU" sz="20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GoreTex</a:t>
            </a:r>
            <a:r>
              <a:rPr kumimoji="0" lang="en-AU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231775" marR="0" lvl="1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Scotchgard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A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Stainmaster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and other stain/water proofing products</a:t>
            </a:r>
          </a:p>
          <a:p>
            <a:pPr marL="231775" marR="0" lvl="1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Waxes </a:t>
            </a:r>
            <a:r>
              <a:rPr kumimoji="0" lang="en-AU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(e.g. ski, automotive, floor)</a:t>
            </a:r>
          </a:p>
          <a:p>
            <a:pPr marL="231775" marR="0" lvl="1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Food wrappers 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(e.g., fast food containers and wraps, pizza boxes)</a:t>
            </a:r>
          </a:p>
          <a:p>
            <a:pPr marL="231775" marR="0" lvl="1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2000" b="1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Microwave popcorn bags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31775" marR="0" lvl="1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2000" b="1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Dental floss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31775" marR="0" lvl="1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Shampoos/sunscreens/moisturizers/insect repellents</a:t>
            </a:r>
          </a:p>
          <a:p>
            <a:pPr marL="231775" marR="0" lvl="1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2000" b="1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Cosmetics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31775" marR="0" lvl="1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AFFF – Fighting petroleum fires (Class B Foam)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32703" y="2355451"/>
            <a:ext cx="2309557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2703" y="1057336"/>
            <a:ext cx="2309557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695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Regulatory Changes 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C5F40300-E5B1-49B2-87D6-558FFB5CD9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32" y="2018885"/>
            <a:ext cx="1450975" cy="1450975"/>
          </a:xfr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46612B2-184C-45DF-B80C-B84E4256806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r="4782"/>
          <a:stretch>
            <a:fillRect/>
          </a:stretch>
        </p:blipFill>
        <p:spPr>
          <a:xfrm>
            <a:off x="220032" y="3783628"/>
            <a:ext cx="1450975" cy="1581912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1671006" y="1280715"/>
            <a:ext cx="7472993" cy="401042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PFAS are “emerging contaminants”</a:t>
            </a:r>
          </a:p>
          <a:p>
            <a:r>
              <a:rPr lang="en-US" sz="2400" dirty="0">
                <a:solidFill>
                  <a:schemeClr val="tx2"/>
                </a:solidFill>
              </a:rPr>
              <a:t>No </a:t>
            </a:r>
            <a:r>
              <a:rPr lang="en-US" sz="2400" u="sng" dirty="0">
                <a:solidFill>
                  <a:schemeClr val="tx2"/>
                </a:solidFill>
              </a:rPr>
              <a:t>current</a:t>
            </a:r>
            <a:r>
              <a:rPr lang="en-US" sz="2400" dirty="0">
                <a:solidFill>
                  <a:schemeClr val="tx2"/>
                </a:solidFill>
              </a:rPr>
              <a:t> enforceable standards exist in Massachusetts for PFAS compounds in drinking water…</a:t>
            </a:r>
            <a:r>
              <a:rPr lang="en-US" sz="2400" b="1" dirty="0">
                <a:solidFill>
                  <a:schemeClr val="tx2"/>
                </a:solidFill>
              </a:rPr>
              <a:t>however</a:t>
            </a:r>
          </a:p>
          <a:p>
            <a:pPr lvl="1"/>
            <a:r>
              <a:rPr lang="en-US" sz="2400" dirty="0"/>
              <a:t>May 2016: USEPA issued a Health Advisory of 0.070 ug/L for 2 PFAS compounds – PFOS and PFOA (70 parts per trillion or ppt)</a:t>
            </a:r>
          </a:p>
          <a:p>
            <a:pPr lvl="1"/>
            <a:r>
              <a:rPr lang="en-US" sz="2400" dirty="0"/>
              <a:t>June 2018: MassDEP issued a long-term exposure drinking water guideline of 0.070 ppt as the sum of 5 target PFAS compounds and Interim Guidance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37339-5342-45D3-970F-DEB9E353596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A1D7F7-B81C-4AB2-A2FC-BB5ED8D53378}"/>
              </a:ext>
            </a:extLst>
          </p:cNvPr>
          <p:cNvSpPr/>
          <p:nvPr/>
        </p:nvSpPr>
        <p:spPr>
          <a:xfrm>
            <a:off x="541174" y="5291137"/>
            <a:ext cx="81375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47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In Massachusetts, enforceable standards for PFAS in soil and groundwater </a:t>
            </a:r>
            <a:r>
              <a:rPr lang="en-US" sz="2400" b="1" dirty="0">
                <a:solidFill>
                  <a:srgbClr val="003478"/>
                </a:solidFill>
                <a:latin typeface="Franklin Gothic Book"/>
              </a:rPr>
              <a:t>are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478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expected soon (draft standards winter 2019)</a:t>
            </a:r>
          </a:p>
        </p:txBody>
      </p:sp>
    </p:spTree>
    <p:extLst>
      <p:ext uri="{BB962C8B-B14F-4D97-AF65-F5344CB8AC3E}">
        <p14:creationId xmlns:p14="http://schemas.microsoft.com/office/powerpoint/2010/main" val="1551908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AFFF Development and Usage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46612B2-184C-45DF-B80C-B84E4256806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2" y="3761073"/>
            <a:ext cx="1450975" cy="1450975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1792256" y="1507503"/>
            <a:ext cx="7123462" cy="46296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AFFF developed in the 1960s for the US Navy</a:t>
            </a:r>
          </a:p>
          <a:p>
            <a:pPr lvl="1"/>
            <a:r>
              <a:rPr lang="en-US" dirty="0"/>
              <a:t>Synthetic foam</a:t>
            </a:r>
          </a:p>
          <a:p>
            <a:pPr lvl="1"/>
            <a:r>
              <a:rPr lang="en-US" dirty="0"/>
              <a:t>Spreads across the surface of hydrocarbon fuels</a:t>
            </a:r>
          </a:p>
          <a:p>
            <a:pPr lvl="1"/>
            <a:r>
              <a:rPr lang="en-US" dirty="0"/>
              <a:t>Forms a water film which cools the liquid fuel and extinguishes the fire</a:t>
            </a:r>
          </a:p>
          <a:p>
            <a:r>
              <a:rPr lang="en-US" dirty="0">
                <a:solidFill>
                  <a:schemeClr val="tx2"/>
                </a:solidFill>
              </a:rPr>
              <a:t>FAA mandated usage and testing at airports</a:t>
            </a:r>
          </a:p>
          <a:p>
            <a:pPr lvl="1"/>
            <a:r>
              <a:rPr lang="en-US" dirty="0"/>
              <a:t>Foam tests typically required bi-annually per FAA Order 5280.5C (Airport Certification Program Handbook)</a:t>
            </a:r>
          </a:p>
          <a:p>
            <a:pPr lvl="1"/>
            <a:r>
              <a:rPr lang="en-US" dirty="0"/>
              <a:t>NFPA 412 (Standard for Evaluating Rescue </a:t>
            </a:r>
            <a:br>
              <a:rPr lang="en-US" dirty="0"/>
            </a:br>
            <a:r>
              <a:rPr lang="en-US" dirty="0"/>
              <a:t>and Fire-Fighting Foam Equipment)</a:t>
            </a:r>
          </a:p>
          <a:p>
            <a:pPr lvl="1"/>
            <a:r>
              <a:rPr lang="en-US" dirty="0"/>
              <a:t>Part 139 </a:t>
            </a:r>
            <a:r>
              <a:rPr lang="en-US" dirty="0" err="1"/>
              <a:t>CertAlert</a:t>
            </a:r>
            <a:r>
              <a:rPr lang="en-US" dirty="0"/>
              <a:t> – 1/17/2019: new AFFF testing methods without foam discharge were approved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37339-5342-45D3-970F-DEB9E353596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7" name="Picture 6" descr="A blue and white sign&#10;&#10;Description generated with high confidence">
            <a:extLst>
              <a:ext uri="{FF2B5EF4-FFF2-40B4-BE49-F238E27FC236}">
                <a16:creationId xmlns:a16="http://schemas.microsoft.com/office/drawing/2014/main" id="{E6FA9A93-8EC0-4149-8809-9E69554C67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2" y="1717600"/>
            <a:ext cx="1371548" cy="17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21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4798" y="482823"/>
            <a:ext cx="1529482" cy="898503"/>
          </a:xfrm>
        </p:spPr>
        <p:txBody>
          <a:bodyPr>
            <a:normAutofit/>
          </a:bodyPr>
          <a:lstStyle/>
          <a:p>
            <a:r>
              <a:rPr lang="en-US" sz="4400" dirty="0"/>
              <a:t>AFFF</a:t>
            </a:r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093" y="1754479"/>
            <a:ext cx="2931102" cy="26811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F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108" y="1764792"/>
            <a:ext cx="3329892" cy="26811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762948" y="482823"/>
            <a:ext cx="1703959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2948" y="1364108"/>
            <a:ext cx="1703959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605052" y="708936"/>
            <a:ext cx="477399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Aqueous Film Forming Foam – Class B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-1" y="4762866"/>
            <a:ext cx="9144001" cy="0"/>
          </a:xfrm>
          <a:prstGeom prst="line">
            <a:avLst/>
          </a:prstGeom>
          <a:ln w="76200">
            <a:solidFill>
              <a:srgbClr val="5D89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066DBDF-FB32-4510-8DF4-E25E3B2E0C18}"/>
              </a:ext>
            </a:extLst>
          </p:cNvPr>
          <p:cNvSpPr txBox="1">
            <a:spLocks/>
          </p:cNvSpPr>
          <p:nvPr/>
        </p:nvSpPr>
        <p:spPr>
          <a:xfrm>
            <a:off x="515922" y="4814589"/>
            <a:ext cx="8112154" cy="18059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Font typeface="Franklin Gothic Book" panose="020B0503020102020204" pitchFamily="34" charset="0"/>
              <a:buChar char="•"/>
              <a:defRPr sz="23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Franklin Gothic Book" panose="020B0503020102020204" pitchFamily="34" charset="0"/>
              <a:buChar char="▪"/>
              <a:defRPr sz="21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Franklin Gothic Book" panose="020B0503020102020204" pitchFamily="34" charset="0"/>
              <a:buChar char="–"/>
              <a:defRPr sz="18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Franklin Gothic Book" panose="020B0503020102020204" pitchFamily="34" charset="0"/>
              <a:buChar char="–"/>
              <a:defRPr sz="18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Past testing and fire fighting usage has resulted in AFFF solutions entering the environment: </a:t>
            </a:r>
          </a:p>
          <a:p>
            <a:pPr lvl="1"/>
            <a:r>
              <a:rPr lang="en-US" sz="2600" dirty="0"/>
              <a:t>Directly to the ground surface</a:t>
            </a:r>
          </a:p>
          <a:p>
            <a:pPr lvl="1"/>
            <a:r>
              <a:rPr lang="en-US" sz="2600" dirty="0"/>
              <a:t>Into storm drain systems to discharge locations</a:t>
            </a:r>
          </a:p>
          <a:p>
            <a:pPr lvl="1"/>
            <a:endParaRPr lang="en-US" sz="2200" dirty="0">
              <a:solidFill>
                <a:schemeClr val="tx2"/>
              </a:solidFill>
            </a:endParaRPr>
          </a:p>
          <a:p>
            <a:pPr marL="457200" lvl="1" indent="0">
              <a:buFont typeface="Franklin Gothic Book" panose="020B0503020102020204" pitchFamily="34" charset="0"/>
              <a:buNone/>
            </a:pPr>
            <a:endParaRPr lang="en-US" sz="2200" dirty="0">
              <a:solidFill>
                <a:schemeClr val="tx2"/>
              </a:solidFill>
            </a:endParaRPr>
          </a:p>
          <a:p>
            <a:pPr lvl="1"/>
            <a:endParaRPr lang="en-US" dirty="0"/>
          </a:p>
          <a:p>
            <a:pPr marL="457200" lvl="1" indent="0">
              <a:buFont typeface="Franklin Gothic Book" panose="020B05030201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74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3886" y="1495162"/>
            <a:ext cx="8770431" cy="4641687"/>
          </a:xfrm>
        </p:spPr>
        <p:txBody>
          <a:bodyPr>
            <a:normAutofit fontScale="77500" lnSpcReduction="20000"/>
          </a:bodyPr>
          <a:lstStyle/>
          <a:p>
            <a:r>
              <a:rPr lang="en-US" sz="3300" dirty="0">
                <a:solidFill>
                  <a:schemeClr val="tx2"/>
                </a:solidFill>
              </a:rPr>
              <a:t>Tetra Tech retained to initiate a voluntary assessment of potential PFAS impacts at MVY from AFFF in January 2018</a:t>
            </a:r>
          </a:p>
          <a:p>
            <a:pPr lvl="1"/>
            <a:r>
              <a:rPr lang="en-US" sz="2800" dirty="0"/>
              <a:t>Interviews and research regarding past AFFF usage</a:t>
            </a:r>
          </a:p>
          <a:p>
            <a:pPr lvl="1"/>
            <a:r>
              <a:rPr lang="en-US" sz="2800" dirty="0"/>
              <a:t>Drilling to assess soil and install groundwater monitoring wells at historic AFFF testing or usage areas</a:t>
            </a:r>
          </a:p>
          <a:p>
            <a:pPr lvl="1"/>
            <a:r>
              <a:rPr lang="en-US" sz="2800" dirty="0"/>
              <a:t>Groundwater sampling of new and existing monitoring wells</a:t>
            </a:r>
          </a:p>
          <a:p>
            <a:pPr lvl="1"/>
            <a:r>
              <a:rPr lang="en-US" sz="2800" dirty="0"/>
              <a:t>Development of AFFF Management Plan</a:t>
            </a:r>
          </a:p>
          <a:p>
            <a:r>
              <a:rPr lang="en-US" sz="3300" dirty="0">
                <a:solidFill>
                  <a:schemeClr val="tx2"/>
                </a:solidFill>
              </a:rPr>
              <a:t>MassDEP issued PFAS long-term drinking water guidance in June 2018 (70 ppt as the sum of 5 target PFAS)</a:t>
            </a:r>
          </a:p>
          <a:p>
            <a:r>
              <a:rPr lang="en-US" sz="3300" dirty="0">
                <a:solidFill>
                  <a:schemeClr val="tx2"/>
                </a:solidFill>
              </a:rPr>
              <a:t>Further assessment of MVY and in downgradient target study area in October 2018</a:t>
            </a:r>
          </a:p>
          <a:p>
            <a:pPr lvl="1"/>
            <a:r>
              <a:rPr lang="en-US" sz="2800" dirty="0"/>
              <a:t>Targeted additional monitoring well sampling</a:t>
            </a:r>
          </a:p>
          <a:p>
            <a:pPr lvl="1"/>
            <a:r>
              <a:rPr lang="en-US" sz="2800" dirty="0"/>
              <a:t>Residential well sampling </a:t>
            </a:r>
          </a:p>
          <a:p>
            <a:pPr marL="800100" lvl="1" indent="-342900"/>
            <a:endParaRPr lang="en-US" sz="2300" dirty="0"/>
          </a:p>
          <a:p>
            <a:pPr lvl="1"/>
            <a:endParaRPr lang="en-US" sz="26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500189" y="154379"/>
            <a:ext cx="6506178" cy="967235"/>
          </a:xfrm>
        </p:spPr>
        <p:txBody>
          <a:bodyPr/>
          <a:lstStyle/>
          <a:p>
            <a:r>
              <a:rPr lang="en-US" dirty="0"/>
              <a:t>MVY Study Summary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6885462" y="6525716"/>
            <a:ext cx="1801338" cy="332284"/>
          </a:xfrm>
        </p:spPr>
        <p:txBody>
          <a:bodyPr/>
          <a:lstStyle/>
          <a:p>
            <a:fld id="{4E546745-A3BB-48FF-93A2-7A23F74E5EC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886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4543" y="1482801"/>
            <a:ext cx="7990114" cy="4681728"/>
          </a:xfrm>
        </p:spPr>
        <p:txBody>
          <a:bodyPr>
            <a:normAutofit/>
          </a:bodyPr>
          <a:lstStyle/>
          <a:p>
            <a:pPr marL="800100" lvl="1" indent="-342900"/>
            <a:endParaRPr lang="en-US" sz="2300" dirty="0"/>
          </a:p>
          <a:p>
            <a:pPr lvl="1"/>
            <a:endParaRPr lang="en-US" sz="26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MVY Study Summary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6885462" y="6525716"/>
            <a:ext cx="1801338" cy="332284"/>
          </a:xfrm>
        </p:spPr>
        <p:txBody>
          <a:bodyPr/>
          <a:lstStyle/>
          <a:p>
            <a:fld id="{4E546745-A3BB-48FF-93A2-7A23F74E5EC3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B6CDAE-C40F-4784-A237-4595B9E445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43" y="1435853"/>
            <a:ext cx="7685314" cy="497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93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tra Tech Colors">
      <a:dk1>
        <a:srgbClr val="2A2C27"/>
      </a:dk1>
      <a:lt1>
        <a:sysClr val="window" lastClr="FFFFFF"/>
      </a:lt1>
      <a:dk2>
        <a:srgbClr val="003478"/>
      </a:dk2>
      <a:lt2>
        <a:srgbClr val="E0E1DD"/>
      </a:lt2>
      <a:accent1>
        <a:srgbClr val="5482AB"/>
      </a:accent1>
      <a:accent2>
        <a:srgbClr val="69923A"/>
      </a:accent2>
      <a:accent3>
        <a:srgbClr val="CA7700"/>
      </a:accent3>
      <a:accent4>
        <a:srgbClr val="B3995D"/>
      </a:accent4>
      <a:accent5>
        <a:srgbClr val="675C53"/>
      </a:accent5>
      <a:accent6>
        <a:srgbClr val="004165"/>
      </a:accent6>
      <a:hlink>
        <a:srgbClr val="0000FF"/>
      </a:hlink>
      <a:folHlink>
        <a:srgbClr val="800080"/>
      </a:folHlink>
    </a:clrScheme>
    <a:fontScheme name="Tetra Tech PPT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300" dirty="0" err="1" smtClean="0">
            <a:solidFill>
              <a:schemeClr val="tx1">
                <a:lumMod val="90000"/>
                <a:lumOff val="1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t_PPT_template_1_light [Read-Only]" id="{A09134FB-9211-4F6C-877D-6278C8330437}" vid="{31D24321-CE4C-40CE-B857-0ADFBE2DB6F7}"/>
    </a:ext>
  </a:extLst>
</a:theme>
</file>

<file path=ppt/theme/theme2.xml><?xml version="1.0" encoding="utf-8"?>
<a:theme xmlns:a="http://schemas.openxmlformats.org/drawingml/2006/main" name="1_Office Theme">
  <a:themeElements>
    <a:clrScheme name="Tetra Tech Colors">
      <a:dk1>
        <a:srgbClr val="2A2C27"/>
      </a:dk1>
      <a:lt1>
        <a:sysClr val="window" lastClr="FFFFFF"/>
      </a:lt1>
      <a:dk2>
        <a:srgbClr val="004165"/>
      </a:dk2>
      <a:lt2>
        <a:srgbClr val="E0E1DD"/>
      </a:lt2>
      <a:accent1>
        <a:srgbClr val="5482AB"/>
      </a:accent1>
      <a:accent2>
        <a:srgbClr val="69923A"/>
      </a:accent2>
      <a:accent3>
        <a:srgbClr val="CA7700"/>
      </a:accent3>
      <a:accent4>
        <a:srgbClr val="B3995D"/>
      </a:accent4>
      <a:accent5>
        <a:srgbClr val="003478"/>
      </a:accent5>
      <a:accent6>
        <a:srgbClr val="675C53"/>
      </a:accent6>
      <a:hlink>
        <a:srgbClr val="0000FF"/>
      </a:hlink>
      <a:folHlink>
        <a:srgbClr val="800080"/>
      </a:folHlink>
    </a:clrScheme>
    <a:fontScheme name="Tt Powerpoint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3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t_PPT_template_1_dark.potx" id="{D9E07E8D-323F-4419-AD58-A091AFEFA847}" vid="{BC683CE7-45AE-46D4-9ACE-8040A648750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255123cf-5600-44fe-bd0b-5525a29327fe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Number xmlns="9cf81d45-a9ea-4144-b627-fe3d25dc540a" xsi:nil="true"/>
    <Initiative xmlns="9cf81d45-a9ea-4144-b627-fe3d25dc540a" xsi:nil="true"/>
    <ClientNumber xmlns="9cf81d45-a9ea-4144-b627-fe3d25dc540a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9DC55C76DD994587C98F60B953FE81" ma:contentTypeVersion="0" ma:contentTypeDescription="Create a new document." ma:contentTypeScope="" ma:versionID="f59d115bf38d159fd4b8b42550e52cfc">
  <xsd:schema xmlns:xsd="http://www.w3.org/2001/XMLSchema" xmlns:xs="http://www.w3.org/2001/XMLSchema" xmlns:p="http://schemas.microsoft.com/office/2006/metadata/properties" xmlns:ns2="9cf81d45-a9ea-4144-b627-fe3d25dc540a" targetNamespace="http://schemas.microsoft.com/office/2006/metadata/properties" ma:root="true" ma:fieldsID="53503d9ae57f0eb6e7b0438b3a8fcaa2" ns2:_="">
    <xsd:import namespace="9cf81d45-a9ea-4144-b627-fe3d25dc540a"/>
    <xsd:element name="properties">
      <xsd:complexType>
        <xsd:sequence>
          <xsd:element name="documentManagement">
            <xsd:complexType>
              <xsd:all>
                <xsd:element ref="ns2:ProjectNumber" minOccurs="0"/>
                <xsd:element ref="ns2:ClientNumber" minOccurs="0"/>
                <xsd:element ref="ns2:Initiativ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81d45-a9ea-4144-b627-fe3d25dc540a" elementFormDefault="qualified">
    <xsd:import namespace="http://schemas.microsoft.com/office/2006/documentManagement/types"/>
    <xsd:import namespace="http://schemas.microsoft.com/office/infopath/2007/PartnerControls"/>
    <xsd:element name="ProjectNumber" ma:index="8" nillable="true" ma:displayName="ProjectNumber" ma:internalName="ProjectNumber">
      <xsd:simpleType>
        <xsd:restriction base="dms:Text">
          <xsd:maxLength value="255"/>
        </xsd:restriction>
      </xsd:simpleType>
    </xsd:element>
    <xsd:element name="ClientNumber" ma:index="9" nillable="true" ma:displayName="ClientNumber" ma:internalName="ClientNumber">
      <xsd:simpleType>
        <xsd:restriction base="dms:Text">
          <xsd:maxLength value="255"/>
        </xsd:restriction>
      </xsd:simpleType>
    </xsd:element>
    <xsd:element name="Initiative" ma:index="10" nillable="true" ma:displayName="Initiative" ma:internalName="Initiativ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42C633-2B40-4DC9-AFE4-AF3F15ADD418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D1D10DA9-F747-4BA2-AB00-C3B720E4C5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496CFD-9FC0-48B7-AE96-E168E9B3CDC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9cf81d45-a9ea-4144-b627-fe3d25dc540a"/>
    <ds:schemaRef ds:uri="http://www.w3.org/XML/1998/namespace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2328DFAF-EC9A-4551-A13C-84D28844FC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81d45-a9ea-4144-b627-fe3d25dc54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MEMA - Env Issues - AFFF</Template>
  <TotalTime>4107</TotalTime>
  <Words>986</Words>
  <Application>Microsoft Office PowerPoint</Application>
  <PresentationFormat>On-screen Show (4:3)</PresentationFormat>
  <Paragraphs>210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</vt:lpstr>
      <vt:lpstr>Franklin Gothic Book</vt:lpstr>
      <vt:lpstr>Franklin Gothic Medium</vt:lpstr>
      <vt:lpstr>Times New Roman</vt:lpstr>
      <vt:lpstr>Office Theme</vt:lpstr>
      <vt:lpstr>1_Office Theme</vt:lpstr>
      <vt:lpstr>PowerPoint Presentation</vt:lpstr>
      <vt:lpstr>Presentation Overview</vt:lpstr>
      <vt:lpstr>PFAS Background</vt:lpstr>
      <vt:lpstr>Where are PFASs found?</vt:lpstr>
      <vt:lpstr>Recent Regulatory Changes </vt:lpstr>
      <vt:lpstr>AFFF Development and Usage</vt:lpstr>
      <vt:lpstr>AFFF</vt:lpstr>
      <vt:lpstr>MVY Study Summary</vt:lpstr>
      <vt:lpstr>Initial MVY Study Summary</vt:lpstr>
      <vt:lpstr>Private Well Sampling Results Summary</vt:lpstr>
      <vt:lpstr>Private Well Sampling Overview</vt:lpstr>
      <vt:lpstr>Immediate Response Action Plan</vt:lpstr>
      <vt:lpstr>Point-of-Entry Treatment Systems</vt:lpstr>
      <vt:lpstr>Point-of-Entry Treatment Systems</vt:lpstr>
      <vt:lpstr>Initial POE Treatment System Install and Test</vt:lpstr>
      <vt:lpstr>Initial POE Treatment System Install and Test</vt:lpstr>
      <vt:lpstr>Additional Investigation and Monitoring</vt:lpstr>
      <vt:lpstr>Public Outreach and Reports</vt:lpstr>
      <vt:lpstr> Licensed Site Professional/Project Manager Ronald E. Myrick, Jr., P.E., L.S.P. ron.myrick@tetratech.com 508-786-2363  MassDEP Contact Angela Gallagher Angela.Gallagher@state.ma.us 508-946-2790  Toxicity and Risk Assessment Support Not paid by Tetra Tech or MVAC but funded by a Federal Grant Wendy Heiger-Bernays, PhD Boston University Superfund Research Program whb@bu.edu 617-358-2431 </vt:lpstr>
    </vt:vector>
  </TitlesOfParts>
  <Company>Tetra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Details (delete this slide before finalization)</dc:title>
  <dc:creator>Myrick, Ron</dc:creator>
  <cp:lastModifiedBy>Myrick, Ron</cp:lastModifiedBy>
  <cp:revision>167</cp:revision>
  <cp:lastPrinted>2018-08-30T14:21:47Z</cp:lastPrinted>
  <dcterms:created xsi:type="dcterms:W3CDTF">2018-08-29T09:45:16Z</dcterms:created>
  <dcterms:modified xsi:type="dcterms:W3CDTF">2019-01-30T20:57:51Z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0x0101004A9DC55C76DD994587C98F60B953FE81</vt:lpwstr>
  </property>
</Properties>
</file>